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9" r:id="rId2"/>
    <p:sldMasterId id="2147483660" r:id="rId3"/>
    <p:sldMasterId id="2147483661" r:id="rId4"/>
    <p:sldMasterId id="2147483662" r:id="rId5"/>
    <p:sldMasterId id="2147483663" r:id="rId6"/>
    <p:sldMasterId id="2147483664" r:id="rId7"/>
    <p:sldMasterId id="2147483665" r:id="rId8"/>
    <p:sldMasterId id="2147483666" r:id="rId9"/>
    <p:sldMasterId id="2147483667" r:id="rId10"/>
    <p:sldMasterId id="2147483668" r:id="rId11"/>
    <p:sldMasterId id="2147483669" r:id="rId12"/>
  </p:sldMasterIdLst>
  <p:notesMasterIdLst>
    <p:notesMasterId r:id="rId43"/>
  </p:notesMasterIdLst>
  <p:sldIdLst>
    <p:sldId id="263" r:id="rId13"/>
    <p:sldId id="323" r:id="rId14"/>
    <p:sldId id="324" r:id="rId15"/>
    <p:sldId id="325" r:id="rId16"/>
    <p:sldId id="309" r:id="rId17"/>
    <p:sldId id="329" r:id="rId18"/>
    <p:sldId id="330" r:id="rId19"/>
    <p:sldId id="331" r:id="rId20"/>
    <p:sldId id="332" r:id="rId21"/>
    <p:sldId id="333" r:id="rId22"/>
    <p:sldId id="334" r:id="rId23"/>
    <p:sldId id="335" r:id="rId24"/>
    <p:sldId id="336" r:id="rId25"/>
    <p:sldId id="310" r:id="rId26"/>
    <p:sldId id="327" r:id="rId27"/>
    <p:sldId id="328" r:id="rId28"/>
    <p:sldId id="311" r:id="rId29"/>
    <p:sldId id="312" r:id="rId30"/>
    <p:sldId id="320" r:id="rId31"/>
    <p:sldId id="313" r:id="rId32"/>
    <p:sldId id="337" r:id="rId33"/>
    <p:sldId id="338" r:id="rId34"/>
    <p:sldId id="339" r:id="rId35"/>
    <p:sldId id="314" r:id="rId36"/>
    <p:sldId id="315" r:id="rId37"/>
    <p:sldId id="316" r:id="rId38"/>
    <p:sldId id="317" r:id="rId39"/>
    <p:sldId id="318" r:id="rId40"/>
    <p:sldId id="319" r:id="rId41"/>
    <p:sldId id="326" r:id="rId42"/>
  </p:sldIdLst>
  <p:sldSz cx="9144000" cy="5143500" type="screen16x9"/>
  <p:notesSz cx="6858000" cy="9144000"/>
  <p:defaultTextStyle>
    <a:defPPr>
      <a:defRPr lang="en-US"/>
    </a:defPPr>
    <a:lvl1pPr algn="ctr" rtl="0" fontAlgn="base">
      <a:spcBef>
        <a:spcPct val="0"/>
      </a:spcBef>
      <a:spcAft>
        <a:spcPct val="0"/>
      </a:spcAft>
      <a:defRPr sz="2900" kern="1200">
        <a:solidFill>
          <a:srgbClr val="000000"/>
        </a:solidFill>
        <a:latin typeface="Gill Sans" charset="0"/>
        <a:ea typeface="ヒラギノ角ゴ ProN W3" charset="0"/>
        <a:cs typeface="ヒラギノ角ゴ ProN W3" charset="0"/>
        <a:sym typeface="Gill Sans" charset="0"/>
      </a:defRPr>
    </a:lvl1pPr>
    <a:lvl2pPr marL="205740" algn="ctr" rtl="0" fontAlgn="base">
      <a:spcBef>
        <a:spcPct val="0"/>
      </a:spcBef>
      <a:spcAft>
        <a:spcPct val="0"/>
      </a:spcAft>
      <a:defRPr sz="2900" kern="1200">
        <a:solidFill>
          <a:srgbClr val="000000"/>
        </a:solidFill>
        <a:latin typeface="Gill Sans" charset="0"/>
        <a:ea typeface="ヒラギノ角ゴ ProN W3" charset="0"/>
        <a:cs typeface="ヒラギノ角ゴ ProN W3" charset="0"/>
        <a:sym typeface="Gill Sans" charset="0"/>
      </a:defRPr>
    </a:lvl2pPr>
    <a:lvl3pPr marL="411480" algn="ctr" rtl="0" fontAlgn="base">
      <a:spcBef>
        <a:spcPct val="0"/>
      </a:spcBef>
      <a:spcAft>
        <a:spcPct val="0"/>
      </a:spcAft>
      <a:defRPr sz="2900" kern="1200">
        <a:solidFill>
          <a:srgbClr val="000000"/>
        </a:solidFill>
        <a:latin typeface="Gill Sans" charset="0"/>
        <a:ea typeface="ヒラギノ角ゴ ProN W3" charset="0"/>
        <a:cs typeface="ヒラギノ角ゴ ProN W3" charset="0"/>
        <a:sym typeface="Gill Sans" charset="0"/>
      </a:defRPr>
    </a:lvl3pPr>
    <a:lvl4pPr marL="617220" algn="ctr" rtl="0" fontAlgn="base">
      <a:spcBef>
        <a:spcPct val="0"/>
      </a:spcBef>
      <a:spcAft>
        <a:spcPct val="0"/>
      </a:spcAft>
      <a:defRPr sz="2900" kern="1200">
        <a:solidFill>
          <a:srgbClr val="000000"/>
        </a:solidFill>
        <a:latin typeface="Gill Sans" charset="0"/>
        <a:ea typeface="ヒラギノ角ゴ ProN W3" charset="0"/>
        <a:cs typeface="ヒラギノ角ゴ ProN W3" charset="0"/>
        <a:sym typeface="Gill Sans" charset="0"/>
      </a:defRPr>
    </a:lvl4pPr>
    <a:lvl5pPr marL="822960" algn="ctr" rtl="0" fontAlgn="base">
      <a:spcBef>
        <a:spcPct val="0"/>
      </a:spcBef>
      <a:spcAft>
        <a:spcPct val="0"/>
      </a:spcAft>
      <a:defRPr sz="2900" kern="1200">
        <a:solidFill>
          <a:srgbClr val="000000"/>
        </a:solidFill>
        <a:latin typeface="Gill Sans" charset="0"/>
        <a:ea typeface="ヒラギノ角ゴ ProN W3" charset="0"/>
        <a:cs typeface="ヒラギノ角ゴ ProN W3" charset="0"/>
        <a:sym typeface="Gill Sans" charset="0"/>
      </a:defRPr>
    </a:lvl5pPr>
    <a:lvl6pPr marL="1028700" algn="l" defTabSz="205740" rtl="0" eaLnBrk="1" latinLnBrk="0" hangingPunct="1">
      <a:defRPr sz="2900" kern="1200">
        <a:solidFill>
          <a:srgbClr val="000000"/>
        </a:solidFill>
        <a:latin typeface="Gill Sans" charset="0"/>
        <a:ea typeface="ヒラギノ角ゴ ProN W3" charset="0"/>
        <a:cs typeface="ヒラギノ角ゴ ProN W3" charset="0"/>
        <a:sym typeface="Gill Sans" charset="0"/>
      </a:defRPr>
    </a:lvl6pPr>
    <a:lvl7pPr marL="1234440" algn="l" defTabSz="205740" rtl="0" eaLnBrk="1" latinLnBrk="0" hangingPunct="1">
      <a:defRPr sz="2900" kern="1200">
        <a:solidFill>
          <a:srgbClr val="000000"/>
        </a:solidFill>
        <a:latin typeface="Gill Sans" charset="0"/>
        <a:ea typeface="ヒラギノ角ゴ ProN W3" charset="0"/>
        <a:cs typeface="ヒラギノ角ゴ ProN W3" charset="0"/>
        <a:sym typeface="Gill Sans" charset="0"/>
      </a:defRPr>
    </a:lvl7pPr>
    <a:lvl8pPr marL="1440180" algn="l" defTabSz="205740" rtl="0" eaLnBrk="1" latinLnBrk="0" hangingPunct="1">
      <a:defRPr sz="2900" kern="1200">
        <a:solidFill>
          <a:srgbClr val="000000"/>
        </a:solidFill>
        <a:latin typeface="Gill Sans" charset="0"/>
        <a:ea typeface="ヒラギノ角ゴ ProN W3" charset="0"/>
        <a:cs typeface="ヒラギノ角ゴ ProN W3" charset="0"/>
        <a:sym typeface="Gill Sans" charset="0"/>
      </a:defRPr>
    </a:lvl8pPr>
    <a:lvl9pPr marL="1645920" algn="l" defTabSz="205740" rtl="0" eaLnBrk="1" latinLnBrk="0" hangingPunct="1">
      <a:defRPr sz="29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8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8250" autoAdjust="0"/>
  </p:normalViewPr>
  <p:slideViewPr>
    <p:cSldViewPr snapToObjects="1">
      <p:cViewPr varScale="1">
        <p:scale>
          <a:sx n="120" d="100"/>
          <a:sy n="120" d="100"/>
        </p:scale>
        <p:origin x="-768" y="-96"/>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Rot="1" noChangeAspect="1" noChangeArrowheads="1" noTextEdit="1"/>
          </p:cNvSpPr>
          <p:nvPr>
            <p:ph type="sldImg"/>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8674"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819721"/>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500" kern="1200">
        <a:solidFill>
          <a:schemeClr val="tx1"/>
        </a:solidFill>
        <a:latin typeface="Gill Sans" charset="0"/>
        <a:ea typeface="ＭＳ Ｐゴシック" charset="0"/>
        <a:cs typeface="+mn-cs"/>
      </a:defRPr>
    </a:lvl1pPr>
    <a:lvl2pPr marL="205740" algn="l" rtl="0" fontAlgn="base">
      <a:spcBef>
        <a:spcPct val="0"/>
      </a:spcBef>
      <a:spcAft>
        <a:spcPct val="0"/>
      </a:spcAft>
      <a:defRPr sz="500" kern="1200">
        <a:solidFill>
          <a:schemeClr val="tx1"/>
        </a:solidFill>
        <a:latin typeface="Gill Sans" charset="0"/>
        <a:ea typeface="ＭＳ Ｐゴシック" charset="0"/>
        <a:cs typeface="+mn-cs"/>
      </a:defRPr>
    </a:lvl2pPr>
    <a:lvl3pPr marL="411480" algn="l" rtl="0" fontAlgn="base">
      <a:spcBef>
        <a:spcPct val="0"/>
      </a:spcBef>
      <a:spcAft>
        <a:spcPct val="0"/>
      </a:spcAft>
      <a:defRPr sz="500" kern="1200">
        <a:solidFill>
          <a:schemeClr val="tx1"/>
        </a:solidFill>
        <a:latin typeface="Gill Sans" charset="0"/>
        <a:ea typeface="ＭＳ Ｐゴシック" charset="0"/>
        <a:cs typeface="+mn-cs"/>
      </a:defRPr>
    </a:lvl3pPr>
    <a:lvl4pPr marL="617220" algn="l" rtl="0" fontAlgn="base">
      <a:spcBef>
        <a:spcPct val="0"/>
      </a:spcBef>
      <a:spcAft>
        <a:spcPct val="0"/>
      </a:spcAft>
      <a:defRPr sz="500" kern="1200">
        <a:solidFill>
          <a:schemeClr val="tx1"/>
        </a:solidFill>
        <a:latin typeface="Gill Sans" charset="0"/>
        <a:ea typeface="ＭＳ Ｐゴシック" charset="0"/>
        <a:cs typeface="+mn-cs"/>
      </a:defRPr>
    </a:lvl4pPr>
    <a:lvl5pPr marL="822960" algn="l" rtl="0" fontAlgn="base">
      <a:spcBef>
        <a:spcPct val="0"/>
      </a:spcBef>
      <a:spcAft>
        <a:spcPct val="0"/>
      </a:spcAft>
      <a:defRPr sz="500" kern="1200">
        <a:solidFill>
          <a:schemeClr val="tx1"/>
        </a:solidFill>
        <a:latin typeface="Gill Sans" charset="0"/>
        <a:ea typeface="ＭＳ Ｐゴシック" charset="0"/>
        <a:cs typeface="+mn-cs"/>
      </a:defRPr>
    </a:lvl5pPr>
    <a:lvl6pPr marL="1028700" algn="l" defTabSz="205740" rtl="0" eaLnBrk="1" latinLnBrk="0" hangingPunct="1">
      <a:defRPr sz="500" kern="1200">
        <a:solidFill>
          <a:schemeClr val="tx1"/>
        </a:solidFill>
        <a:latin typeface="+mn-lt"/>
        <a:ea typeface="+mn-ea"/>
        <a:cs typeface="+mn-cs"/>
      </a:defRPr>
    </a:lvl6pPr>
    <a:lvl7pPr marL="1234440" algn="l" defTabSz="205740" rtl="0" eaLnBrk="1" latinLnBrk="0" hangingPunct="1">
      <a:defRPr sz="500" kern="1200">
        <a:solidFill>
          <a:schemeClr val="tx1"/>
        </a:solidFill>
        <a:latin typeface="+mn-lt"/>
        <a:ea typeface="+mn-ea"/>
        <a:cs typeface="+mn-cs"/>
      </a:defRPr>
    </a:lvl7pPr>
    <a:lvl8pPr marL="1440180" algn="l" defTabSz="205740" rtl="0" eaLnBrk="1" latinLnBrk="0" hangingPunct="1">
      <a:defRPr sz="500" kern="1200">
        <a:solidFill>
          <a:schemeClr val="tx1"/>
        </a:solidFill>
        <a:latin typeface="+mn-lt"/>
        <a:ea typeface="+mn-ea"/>
        <a:cs typeface="+mn-cs"/>
      </a:defRPr>
    </a:lvl8pPr>
    <a:lvl9pPr marL="1645920" algn="l" defTabSz="205740"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Tenured = 3 months</a:t>
            </a:r>
            <a:endParaRPr lang="en-US" dirty="0"/>
          </a:p>
        </p:txBody>
      </p:sp>
    </p:spTree>
    <p:extLst>
      <p:ext uri="{BB962C8B-B14F-4D97-AF65-F5344CB8AC3E}">
        <p14:creationId xmlns:p14="http://schemas.microsoft.com/office/powerpoint/2010/main" val="564733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00" kern="1200" dirty="0" smtClean="0">
                <a:solidFill>
                  <a:schemeClr val="tx1"/>
                </a:solidFill>
                <a:latin typeface="Gill Sans" charset="0"/>
                <a:ea typeface="ＭＳ Ｐゴシック" charset="0"/>
                <a:cs typeface="+mn-cs"/>
              </a:rPr>
              <a:t>Minecraft </a:t>
            </a:r>
            <a:r>
              <a:rPr lang="en-US" sz="500" kern="1200" dirty="0" err="1" smtClean="0">
                <a:solidFill>
                  <a:schemeClr val="tx1"/>
                </a:solidFill>
                <a:latin typeface="Gill Sans" charset="0"/>
                <a:ea typeface="ＭＳ Ｐゴシック" charset="0"/>
                <a:cs typeface="+mn-cs"/>
              </a:rPr>
              <a:t>UserData</a:t>
            </a:r>
            <a:endParaRPr lang="en-US" dirty="0"/>
          </a:p>
        </p:txBody>
      </p:sp>
    </p:spTree>
    <p:extLst>
      <p:ext uri="{BB962C8B-B14F-4D97-AF65-F5344CB8AC3E}">
        <p14:creationId xmlns:p14="http://schemas.microsoft.com/office/powerpoint/2010/main" val="1817293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00" kern="1200" dirty="0" smtClean="0">
                <a:solidFill>
                  <a:schemeClr val="tx1"/>
                </a:solidFill>
                <a:latin typeface="Gill Sans" charset="0"/>
                <a:ea typeface="ＭＳ Ｐゴシック" charset="0"/>
                <a:cs typeface="+mn-cs"/>
              </a:rPr>
              <a:t>Mumble </a:t>
            </a:r>
            <a:r>
              <a:rPr lang="en-US" sz="500" kern="1200" dirty="0" err="1" smtClean="0">
                <a:solidFill>
                  <a:schemeClr val="tx1"/>
                </a:solidFill>
                <a:latin typeface="Gill Sans" charset="0"/>
                <a:ea typeface="ＭＳ Ｐゴシック" charset="0"/>
                <a:cs typeface="+mn-cs"/>
              </a:rPr>
              <a:t>Userdata</a:t>
            </a:r>
            <a:endParaRPr lang="en-US" dirty="0"/>
          </a:p>
        </p:txBody>
      </p:sp>
    </p:spTree>
    <p:extLst>
      <p:ext uri="{BB962C8B-B14F-4D97-AF65-F5344CB8AC3E}">
        <p14:creationId xmlns:p14="http://schemas.microsoft.com/office/powerpoint/2010/main" val="1817293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server </a:t>
            </a:r>
            <a:r>
              <a:rPr lang="en-US" baseline="0" dirty="0" err="1" smtClean="0"/>
              <a:t>UserData</a:t>
            </a:r>
            <a:endParaRPr lang="en-US" dirty="0"/>
          </a:p>
        </p:txBody>
      </p:sp>
    </p:spTree>
    <p:extLst>
      <p:ext uri="{BB962C8B-B14F-4D97-AF65-F5344CB8AC3E}">
        <p14:creationId xmlns:p14="http://schemas.microsoft.com/office/powerpoint/2010/main" val="1817293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smtClean="0">
                <a:solidFill>
                  <a:schemeClr val="tx1"/>
                </a:solidFill>
                <a:latin typeface="Gill Sans" charset="0"/>
                <a:ea typeface="ＭＳ Ｐゴシック" charset="0"/>
                <a:cs typeface="+mn-cs"/>
              </a:rPr>
              <a:t>In Fall 2012, NASA's JPL was faced with a problem: The Curiosity rover was about to land on Mars, and the whole world was wanting to watch it happen over the internet.</a:t>
            </a:r>
          </a:p>
          <a:p>
            <a:endParaRPr lang="en-US" sz="800" kern="1200" dirty="0" smtClean="0">
              <a:solidFill>
                <a:schemeClr val="tx1"/>
              </a:solidFill>
              <a:latin typeface="Gill Sans" charset="0"/>
              <a:ea typeface="ＭＳ Ｐゴシック" charset="0"/>
              <a:cs typeface="+mn-cs"/>
            </a:endParaRPr>
          </a:p>
          <a:p>
            <a:r>
              <a:rPr lang="en-US" sz="800" kern="1200" dirty="0" smtClean="0">
                <a:solidFill>
                  <a:schemeClr val="tx1"/>
                </a:solidFill>
                <a:latin typeface="Gill Sans" charset="0"/>
                <a:ea typeface="ＭＳ Ｐゴシック" charset="0"/>
                <a:cs typeface="+mn-cs"/>
              </a:rPr>
              <a:t>Now, NASA/JPL is pretty smart when it comes to problem solving, so they knew that this sort of traffic was going to be short lived, and that it made no sense for them to invest the money and time into building the sort of infrastructure that would be required themselves when it would go unused afterwards.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Tree>
    <p:extLst>
      <p:ext uri="{BB962C8B-B14F-4D97-AF65-F5344CB8AC3E}">
        <p14:creationId xmlns:p14="http://schemas.microsoft.com/office/powerpoint/2010/main" val="2512067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smtClean="0">
                <a:solidFill>
                  <a:schemeClr val="tx1"/>
                </a:solidFill>
                <a:latin typeface="Gill Sans" charset="0"/>
                <a:ea typeface="ＭＳ Ｐゴシック" charset="0"/>
                <a:cs typeface="+mn-cs"/>
              </a:rPr>
              <a:t>As you can probably guess, they realized that AWS would be a perfect solution to this. We could provide the flexibility they needed, as well as a whole slew of features that would make the process far easier than if they were to roll their own infrastructure. I'm not sure how many of you have had experience with the "old way" of server provisioning and infrastructure management, but if you, like me, have worked in that world, the though of accomplishing this is probably enough to make you wince.</a:t>
            </a:r>
          </a:p>
          <a:p>
            <a:endParaRPr lang="en-US" sz="800" kern="1200" dirty="0" smtClean="0">
              <a:solidFill>
                <a:schemeClr val="tx1"/>
              </a:solidFill>
              <a:latin typeface="Gill Sans" charset="0"/>
              <a:ea typeface="ＭＳ Ｐゴシック" charset="0"/>
              <a:cs typeface="+mn-cs"/>
            </a:endParaRPr>
          </a:p>
          <a:p>
            <a:r>
              <a:rPr lang="en-US" sz="800" kern="1200" dirty="0" smtClean="0">
                <a:solidFill>
                  <a:schemeClr val="tx1"/>
                </a:solidFill>
                <a:latin typeface="Gill Sans" charset="0"/>
                <a:ea typeface="ＭＳ Ｐゴシック" charset="0"/>
                <a:cs typeface="+mn-cs"/>
              </a:rPr>
              <a:t>But thankfully, we don't have to live in that world. Their team was able to build a solution using our products and services that allowed them to stream hundreds of gigabits a second, with the content reaching hundreds of thousands of concurrent viewers - and they did this in just a matter of weeks. Let's take a look at the services NASA/JPL used, and why they were important. </a:t>
            </a:r>
          </a:p>
          <a:p>
            <a:endParaRPr lang="en-US" dirty="0" smtClean="0"/>
          </a:p>
          <a:p>
            <a:endParaRPr lang="en-US" dirty="0"/>
          </a:p>
        </p:txBody>
      </p:sp>
    </p:spTree>
    <p:extLst>
      <p:ext uri="{BB962C8B-B14F-4D97-AF65-F5344CB8AC3E}">
        <p14:creationId xmlns:p14="http://schemas.microsoft.com/office/powerpoint/2010/main" val="474314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smtClean="0">
                <a:solidFill>
                  <a:schemeClr val="tx1"/>
                </a:solidFill>
                <a:latin typeface="Gill Sans" charset="0"/>
                <a:ea typeface="ＭＳ Ｐゴシック" charset="0"/>
                <a:cs typeface="+mn-cs"/>
              </a:rPr>
              <a:t>AWS offers infrastructure in a lot of different locations across the globe, and we have even more POPs where servers are not directly available. NASA/JPL created a stack of applications and AWS offerings that they deployed worldwide, and then utilizing Amazon Route 53 to make sure people were sent to the stack that offered them the best performance.</a:t>
            </a:r>
          </a:p>
          <a:p>
            <a:endParaRPr lang="en-US" sz="800" kern="1200" dirty="0" smtClean="0">
              <a:solidFill>
                <a:schemeClr val="tx1"/>
              </a:solidFill>
              <a:latin typeface="Gill Sans" charset="0"/>
              <a:ea typeface="ＭＳ Ｐゴシック" charset="0"/>
              <a:cs typeface="+mn-cs"/>
            </a:endParaRPr>
          </a:p>
          <a:p>
            <a:r>
              <a:rPr lang="en-US" sz="800" kern="1200" dirty="0" smtClean="0">
                <a:solidFill>
                  <a:schemeClr val="tx1"/>
                </a:solidFill>
                <a:latin typeface="Gill Sans" charset="0"/>
                <a:ea typeface="ＭＳ Ｐゴシック" charset="0"/>
                <a:cs typeface="+mn-cs"/>
              </a:rPr>
              <a:t>Each stack was managed by </a:t>
            </a:r>
            <a:r>
              <a:rPr lang="en-US" sz="800" kern="1200" dirty="0" err="1" smtClean="0">
                <a:solidFill>
                  <a:schemeClr val="tx1"/>
                </a:solidFill>
                <a:latin typeface="Gill Sans" charset="0"/>
                <a:ea typeface="ＭＳ Ｐゴシック" charset="0"/>
                <a:cs typeface="+mn-cs"/>
              </a:rPr>
              <a:t>CloudFormation</a:t>
            </a:r>
            <a:r>
              <a:rPr lang="en-US" sz="800" kern="1200" dirty="0" smtClean="0">
                <a:solidFill>
                  <a:schemeClr val="tx1"/>
                </a:solidFill>
                <a:latin typeface="Gill Sans" charset="0"/>
                <a:ea typeface="ＭＳ Ｐゴシック" charset="0"/>
                <a:cs typeface="+mn-cs"/>
              </a:rPr>
              <a:t>, which allowed for the automated deployment of their live video streaming infrastructure. Included in each stack were quite a few EC2 instances running a web server called </a:t>
            </a:r>
            <a:r>
              <a:rPr lang="en-US" sz="800" kern="1200" dirty="0" err="1" smtClean="0">
                <a:solidFill>
                  <a:schemeClr val="tx1"/>
                </a:solidFill>
                <a:latin typeface="Gill Sans" charset="0"/>
                <a:ea typeface="ＭＳ Ｐゴシック" charset="0"/>
                <a:cs typeface="+mn-cs"/>
              </a:rPr>
              <a:t>nginx</a:t>
            </a:r>
            <a:r>
              <a:rPr lang="en-US" sz="800" kern="1200" dirty="0" smtClean="0">
                <a:solidFill>
                  <a:schemeClr val="tx1"/>
                </a:solidFill>
                <a:latin typeface="Gill Sans" charset="0"/>
                <a:ea typeface="ＭＳ Ｐゴシック" charset="0"/>
                <a:cs typeface="+mn-cs"/>
              </a:rPr>
              <a:t>, which is known for it's ability as a reverse proxy or caching server, among other things. In front of these were Elastic Load Balancers, which were used to distribute the traffic to the </a:t>
            </a:r>
            <a:r>
              <a:rPr lang="en-US" sz="800" kern="1200" dirty="0" err="1" smtClean="0">
                <a:solidFill>
                  <a:schemeClr val="tx1"/>
                </a:solidFill>
                <a:latin typeface="Gill Sans" charset="0"/>
                <a:ea typeface="ＭＳ Ｐゴシック" charset="0"/>
                <a:cs typeface="+mn-cs"/>
              </a:rPr>
              <a:t>nginx</a:t>
            </a:r>
            <a:r>
              <a:rPr lang="en-US" sz="800" kern="1200" dirty="0" smtClean="0">
                <a:solidFill>
                  <a:schemeClr val="tx1"/>
                </a:solidFill>
                <a:latin typeface="Gill Sans" charset="0"/>
                <a:ea typeface="ＭＳ Ｐゴシック" charset="0"/>
                <a:cs typeface="+mn-cs"/>
              </a:rPr>
              <a:t> caching machines. And, since it was managed by </a:t>
            </a:r>
            <a:r>
              <a:rPr lang="en-US" sz="800" kern="1200" dirty="0" err="1" smtClean="0">
                <a:solidFill>
                  <a:schemeClr val="tx1"/>
                </a:solidFill>
                <a:latin typeface="Gill Sans" charset="0"/>
                <a:ea typeface="ＭＳ Ｐゴシック" charset="0"/>
                <a:cs typeface="+mn-cs"/>
              </a:rPr>
              <a:t>CloudFormation</a:t>
            </a:r>
            <a:r>
              <a:rPr lang="en-US" sz="800" kern="1200" dirty="0" smtClean="0">
                <a:solidFill>
                  <a:schemeClr val="tx1"/>
                </a:solidFill>
                <a:latin typeface="Gill Sans" charset="0"/>
                <a:ea typeface="ＭＳ Ｐゴシック" charset="0"/>
                <a:cs typeface="+mn-cs"/>
              </a:rPr>
              <a:t>, after the rover had landed, and they no longer needed the massive quantity of server instances, how long do you think it took to decommission them? What sort of effort was required? It might surprised you, but the answer is that it was nearly instance, and only one command was needed to turn everything off.</a:t>
            </a:r>
          </a:p>
          <a:p>
            <a:endParaRPr lang="en-US" dirty="0" smtClean="0"/>
          </a:p>
          <a:p>
            <a:endParaRPr lang="en-US" dirty="0"/>
          </a:p>
        </p:txBody>
      </p:sp>
    </p:spTree>
    <p:extLst>
      <p:ext uri="{BB962C8B-B14F-4D97-AF65-F5344CB8AC3E}">
        <p14:creationId xmlns:p14="http://schemas.microsoft.com/office/powerpoint/2010/main" val="2433962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kern="1200" dirty="0" smtClean="0">
                <a:solidFill>
                  <a:schemeClr val="tx1"/>
                </a:solidFill>
                <a:latin typeface="Gill Sans" charset="0"/>
                <a:ea typeface="ＭＳ Ｐゴシック" charset="0"/>
                <a:cs typeface="+mn-cs"/>
              </a:rPr>
              <a:t>Now, the </a:t>
            </a:r>
            <a:r>
              <a:rPr lang="en-US" sz="800" kern="1200" dirty="0" err="1" smtClean="0">
                <a:solidFill>
                  <a:schemeClr val="tx1"/>
                </a:solidFill>
                <a:latin typeface="Gill Sans" charset="0"/>
                <a:ea typeface="ＭＳ Ｐゴシック" charset="0"/>
                <a:cs typeface="+mn-cs"/>
              </a:rPr>
              <a:t>mars.jpl.nasa.gov</a:t>
            </a:r>
            <a:r>
              <a:rPr lang="en-US" sz="800" kern="1200" dirty="0" smtClean="0">
                <a:solidFill>
                  <a:schemeClr val="tx1"/>
                </a:solidFill>
                <a:latin typeface="Gill Sans" charset="0"/>
                <a:ea typeface="ＭＳ Ｐゴシック" charset="0"/>
                <a:cs typeface="+mn-cs"/>
              </a:rPr>
              <a:t> site runs off of an open source content management system called </a:t>
            </a:r>
            <a:r>
              <a:rPr lang="en-US" sz="800" kern="1200" dirty="0" err="1" smtClean="0">
                <a:solidFill>
                  <a:schemeClr val="tx1"/>
                </a:solidFill>
                <a:latin typeface="Gill Sans" charset="0"/>
                <a:ea typeface="ＭＳ Ｐゴシック" charset="0"/>
                <a:cs typeface="+mn-cs"/>
              </a:rPr>
              <a:t>Railo</a:t>
            </a:r>
            <a:r>
              <a:rPr lang="en-US" sz="800" kern="1200" dirty="0" smtClean="0">
                <a:solidFill>
                  <a:schemeClr val="tx1"/>
                </a:solidFill>
                <a:latin typeface="Gill Sans" charset="0"/>
                <a:ea typeface="ＭＳ Ｐゴシック" charset="0"/>
                <a:cs typeface="+mn-cs"/>
              </a:rPr>
              <a:t>. The storage used by the CMS was powered by a large quantity of Elastic Block Stores, combined together using the </a:t>
            </a:r>
            <a:r>
              <a:rPr lang="en-US" sz="800" kern="1200" dirty="0" err="1" smtClean="0">
                <a:solidFill>
                  <a:schemeClr val="tx1"/>
                </a:solidFill>
                <a:latin typeface="Gill Sans" charset="0"/>
                <a:ea typeface="ＭＳ Ｐゴシック" charset="0"/>
                <a:cs typeface="+mn-cs"/>
              </a:rPr>
              <a:t>Gluster</a:t>
            </a:r>
            <a:r>
              <a:rPr lang="en-US" sz="800" kern="1200" dirty="0" smtClean="0">
                <a:solidFill>
                  <a:schemeClr val="tx1"/>
                </a:solidFill>
                <a:latin typeface="Gill Sans" charset="0"/>
                <a:ea typeface="ＭＳ Ｐゴシック" charset="0"/>
                <a:cs typeface="+mn-cs"/>
              </a:rPr>
              <a:t> storage clustering and management software. The database that </a:t>
            </a:r>
            <a:r>
              <a:rPr lang="en-US" sz="800" kern="1200" dirty="0" err="1" smtClean="0">
                <a:solidFill>
                  <a:schemeClr val="tx1"/>
                </a:solidFill>
                <a:latin typeface="Gill Sans" charset="0"/>
                <a:ea typeface="ＭＳ Ｐゴシック" charset="0"/>
                <a:cs typeface="+mn-cs"/>
              </a:rPr>
              <a:t>Railo</a:t>
            </a:r>
            <a:r>
              <a:rPr lang="en-US" sz="800" kern="1200" dirty="0" smtClean="0">
                <a:solidFill>
                  <a:schemeClr val="tx1"/>
                </a:solidFill>
                <a:latin typeface="Gill Sans" charset="0"/>
                <a:ea typeface="ＭＳ Ｐゴシック" charset="0"/>
                <a:cs typeface="+mn-cs"/>
              </a:rPr>
              <a:t> uses was hosted on the Amazon managed Relational Database Service. </a:t>
            </a:r>
          </a:p>
          <a:p>
            <a:r>
              <a:rPr lang="en-US" sz="800" kern="1200" dirty="0" smtClean="0">
                <a:solidFill>
                  <a:schemeClr val="tx1"/>
                </a:solidFill>
                <a:latin typeface="Gill Sans" charset="0"/>
                <a:ea typeface="ＭＳ Ｐゴシック" charset="0"/>
                <a:cs typeface="+mn-cs"/>
              </a:rPr>
              <a:t>	</a:t>
            </a:r>
          </a:p>
          <a:p>
            <a:r>
              <a:rPr lang="en-US" sz="800" kern="1200" dirty="0" smtClean="0">
                <a:solidFill>
                  <a:schemeClr val="tx1"/>
                </a:solidFill>
                <a:latin typeface="Gill Sans" charset="0"/>
                <a:ea typeface="ＭＳ Ｐゴシック" charset="0"/>
                <a:cs typeface="+mn-cs"/>
              </a:rPr>
              <a:t>I'm going to take a bit of a step back, and talk about a few things that were used for both the video streaming, as well as the website itself. One of the most important ones is a service we offer called </a:t>
            </a:r>
            <a:r>
              <a:rPr lang="en-US" sz="800" kern="1200" dirty="0" err="1" smtClean="0">
                <a:solidFill>
                  <a:schemeClr val="tx1"/>
                </a:solidFill>
                <a:latin typeface="Gill Sans" charset="0"/>
                <a:ea typeface="ＭＳ Ｐゴシック" charset="0"/>
                <a:cs typeface="+mn-cs"/>
              </a:rPr>
              <a:t>CloudFront</a:t>
            </a:r>
            <a:r>
              <a:rPr lang="en-US" sz="800" kern="1200" dirty="0" smtClean="0">
                <a:solidFill>
                  <a:schemeClr val="tx1"/>
                </a:solidFill>
                <a:latin typeface="Gill Sans" charset="0"/>
                <a:ea typeface="ＭＳ Ｐゴシック" charset="0"/>
                <a:cs typeface="+mn-cs"/>
              </a:rPr>
              <a:t>. I mentioned before that we have many locations where infrastructure deployed, but all Points of Presence. A POP is a location where we don't offer a full range of services, but instead have a limited subset. In the case of </a:t>
            </a:r>
            <a:r>
              <a:rPr lang="en-US" sz="800" kern="1200" dirty="0" err="1" smtClean="0">
                <a:solidFill>
                  <a:schemeClr val="tx1"/>
                </a:solidFill>
                <a:latin typeface="Gill Sans" charset="0"/>
                <a:ea typeface="ＭＳ Ｐゴシック" charset="0"/>
                <a:cs typeface="+mn-cs"/>
              </a:rPr>
              <a:t>CloudFront</a:t>
            </a:r>
            <a:r>
              <a:rPr lang="en-US" sz="800" kern="1200" dirty="0" smtClean="0">
                <a:solidFill>
                  <a:schemeClr val="tx1"/>
                </a:solidFill>
                <a:latin typeface="Gill Sans" charset="0"/>
                <a:ea typeface="ＭＳ Ｐゴシック" charset="0"/>
                <a:cs typeface="+mn-cs"/>
              </a:rPr>
              <a:t>, it is a location where we can serve cached content from, making it so that instead of having to download a video or picture from the server in East Virginia when you like in Tokyo, you can get it from the local </a:t>
            </a:r>
            <a:r>
              <a:rPr lang="en-US" sz="800" kern="1200" dirty="0" err="1" smtClean="0">
                <a:solidFill>
                  <a:schemeClr val="tx1"/>
                </a:solidFill>
                <a:latin typeface="Gill Sans" charset="0"/>
                <a:ea typeface="ＭＳ Ｐゴシック" charset="0"/>
                <a:cs typeface="+mn-cs"/>
              </a:rPr>
              <a:t>CloudFront</a:t>
            </a:r>
            <a:r>
              <a:rPr lang="en-US" sz="800" kern="1200" dirty="0" smtClean="0">
                <a:solidFill>
                  <a:schemeClr val="tx1"/>
                </a:solidFill>
                <a:latin typeface="Gill Sans" charset="0"/>
                <a:ea typeface="ＭＳ Ｐゴシック" charset="0"/>
                <a:cs typeface="+mn-cs"/>
              </a:rPr>
              <a:t> POP, and then everyone else local will also be able to get it from there. We have 36 of these POPs across 5 continents.</a:t>
            </a:r>
          </a:p>
          <a:p>
            <a:endParaRPr lang="en-US" sz="800" kern="1200" dirty="0" smtClean="0">
              <a:solidFill>
                <a:schemeClr val="tx1"/>
              </a:solidFill>
              <a:latin typeface="Gill Sans" charset="0"/>
              <a:ea typeface="ＭＳ Ｐゴシック" charset="0"/>
              <a:cs typeface="+mn-cs"/>
            </a:endParaRPr>
          </a:p>
          <a:p>
            <a:r>
              <a:rPr lang="en-US" sz="800" kern="1200" dirty="0" smtClean="0">
                <a:solidFill>
                  <a:schemeClr val="tx1"/>
                </a:solidFill>
                <a:latin typeface="Gill Sans" charset="0"/>
                <a:ea typeface="ＭＳ Ｐゴシック" charset="0"/>
                <a:cs typeface="+mn-cs"/>
              </a:rPr>
              <a:t>One thing that people quickly learn in IT is that monitoring, logging, and reporting are vitally important. Without a well designed solution in place for those, you will often times have to expend a far greater amount of effort to track down an issue, and you might not even know that the issues exists until it's too late. Not only do we provide that with Amazon CloudWatch, but we take it even farther - CloudWatch metrics can be used to trigger actions automatically, so that you never even have the lag of the time it takes a human to be alerted and then implement the fix.</a:t>
            </a:r>
          </a:p>
          <a:p>
            <a:endParaRPr lang="en-US" sz="800" kern="1200" dirty="0" smtClean="0">
              <a:solidFill>
                <a:schemeClr val="tx1"/>
              </a:solidFill>
              <a:latin typeface="Gill Sans" charset="0"/>
              <a:ea typeface="ＭＳ Ｐゴシック" charset="0"/>
              <a:cs typeface="+mn-cs"/>
            </a:endParaRPr>
          </a:p>
          <a:p>
            <a:r>
              <a:rPr lang="en-US" sz="800" kern="1200" dirty="0" smtClean="0">
                <a:solidFill>
                  <a:schemeClr val="tx1"/>
                </a:solidFill>
                <a:latin typeface="Gill Sans" charset="0"/>
                <a:ea typeface="ＭＳ Ｐゴシック" charset="0"/>
                <a:cs typeface="+mn-cs"/>
              </a:rPr>
              <a:t>NASA/JPL's use of Amazon extended even beyond the obvious web-type applications as well - Simple Workflow Service was used to take raw images from the rover and process them into Simple Storage Solution, or S3. As the images were received, EC2 instances were spun up to handle the processing automatically, and removed when no longer needed.</a:t>
            </a:r>
          </a:p>
          <a:p>
            <a:endParaRPr lang="en-US" dirty="0" smtClean="0"/>
          </a:p>
          <a:p>
            <a:endParaRPr lang="en-US" dirty="0"/>
          </a:p>
        </p:txBody>
      </p:sp>
    </p:spTree>
    <p:extLst>
      <p:ext uri="{BB962C8B-B14F-4D97-AF65-F5344CB8AC3E}">
        <p14:creationId xmlns:p14="http://schemas.microsoft.com/office/powerpoint/2010/main" val="2784458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dirty="0" smtClean="0"/>
              <a:t>Ultimately, the landing was</a:t>
            </a:r>
            <a:r>
              <a:rPr lang="en-US" baseline="0" dirty="0" smtClean="0"/>
              <a:t> a huge success. I imagine a lot of you had a chance to watch the rover land – I know I had an enjoyable time of it. It was a task that would have been monumentally difficult with a more traditional IT infrastructure, and would have required a large outlay of capital expenditure on hardware for it, as well as having to bring in the people to manage it. Even if they had leased hardware from someone, it would not have been possible to scale it in an automatic and expedient manner. </a:t>
            </a:r>
            <a:r>
              <a:rPr lang="en-US" baseline="0" smtClean="0"/>
              <a:t>There were also many AWS specific technologies leveraged that simply would not have been available to them otherwise, without having to develop their own implementations – a process that would have severely lengthened the amount of time required.</a:t>
            </a:r>
            <a:endParaRPr lang="en-US" smtClean="0"/>
          </a:p>
          <a:p>
            <a:endParaRPr lang="en-US"/>
          </a:p>
        </p:txBody>
      </p:sp>
    </p:spTree>
    <p:extLst>
      <p:ext uri="{BB962C8B-B14F-4D97-AF65-F5344CB8AC3E}">
        <p14:creationId xmlns:p14="http://schemas.microsoft.com/office/powerpoint/2010/main" val="3901691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dirty="0" smtClean="0"/>
              <a:t>Greg</a:t>
            </a:r>
            <a:r>
              <a:rPr lang="en-US" baseline="0" dirty="0" smtClean="0"/>
              <a:t> will be talking about how to sign up for an AWS account to gain access to the free tier and how to use CloudWatch to configure an alert to warn of charges outside the free tier.  Also, how to use big data to find the perfect pair of cowboy boots.</a:t>
            </a:r>
            <a:endParaRPr lang="en-US" dirty="0" smtClean="0"/>
          </a:p>
          <a:p>
            <a:endParaRPr lang="en-US" dirty="0"/>
          </a:p>
        </p:txBody>
      </p:sp>
    </p:spTree>
    <p:extLst>
      <p:ext uri="{BB962C8B-B14F-4D97-AF65-F5344CB8AC3E}">
        <p14:creationId xmlns:p14="http://schemas.microsoft.com/office/powerpoint/2010/main" val="3070135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James will be</a:t>
            </a:r>
            <a:r>
              <a:rPr lang="en-US" baseline="0" dirty="0" smtClean="0"/>
              <a:t> discussing some notable companies that use AWS to build their cloud infrastructure (Netflix, Mojang, </a:t>
            </a:r>
            <a:r>
              <a:rPr lang="en-US" baseline="0" dirty="0" err="1" smtClean="0"/>
              <a:t>Dropbox</a:t>
            </a:r>
            <a:r>
              <a:rPr lang="en-US" baseline="0" dirty="0" smtClean="0"/>
              <a:t>, </a:t>
            </a:r>
            <a:r>
              <a:rPr lang="en-US" baseline="0" dirty="0" err="1" smtClean="0"/>
              <a:t>Reddit</a:t>
            </a:r>
            <a:r>
              <a:rPr lang="en-US" baseline="0" dirty="0" smtClean="0"/>
              <a:t>, Lamborghini, IMDB, and NASA, </a:t>
            </a:r>
            <a:r>
              <a:rPr lang="en-US" baseline="0" dirty="0" err="1" smtClean="0"/>
              <a:t>Pinterest</a:t>
            </a:r>
            <a:r>
              <a:rPr lang="en-US" baseline="0" dirty="0" smtClean="0"/>
              <a:t> and </a:t>
            </a:r>
            <a:r>
              <a:rPr lang="en-US" baseline="0" dirty="0" err="1" smtClean="0"/>
              <a:t>Tumblr</a:t>
            </a:r>
            <a:r>
              <a:rPr lang="en-US" baseline="0" dirty="0" smtClean="0"/>
              <a:t>) and how that same infrastructure can be used for free.</a:t>
            </a:r>
          </a:p>
          <a:p>
            <a:r>
              <a:rPr lang="en-US" baseline="0" dirty="0" smtClean="0"/>
              <a:t>Services in the free tier include EC2, RDS, DynamoDB, S3, EBS, SNS, ELB and CloudWatch.</a:t>
            </a:r>
          </a:p>
          <a:p>
            <a:r>
              <a:rPr lang="en-US" baseline="0" dirty="0" smtClean="0"/>
              <a:t>A brief Linux trivia question about run levels in Linux will be used as an opportunity to hand out some Amazon swag.</a:t>
            </a:r>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James will be</a:t>
            </a:r>
            <a:r>
              <a:rPr lang="en-US" baseline="0" dirty="0" smtClean="0"/>
              <a:t> discussing some notable companies that use AWS to build their cloud infrastructure (Netflix, Mojang</a:t>
            </a:r>
            <a:r>
              <a:rPr lang="en-US" baseline="0" dirty="0" smtClean="0"/>
              <a:t>, </a:t>
            </a:r>
            <a:r>
              <a:rPr lang="en-US" baseline="0" dirty="0" err="1" smtClean="0"/>
              <a:t>Reddit</a:t>
            </a:r>
            <a:r>
              <a:rPr lang="en-US" baseline="0" dirty="0" smtClean="0"/>
              <a:t>, Lamborghini, IMDB, and </a:t>
            </a:r>
            <a:r>
              <a:rPr lang="en-US" baseline="0" dirty="0" smtClean="0"/>
              <a:t>NASA and </a:t>
            </a:r>
            <a:r>
              <a:rPr lang="en-US" baseline="0" dirty="0" err="1" smtClean="0"/>
              <a:t>Pinterest</a:t>
            </a:r>
            <a:r>
              <a:rPr lang="en-US" baseline="0" dirty="0" smtClean="0"/>
              <a:t>) </a:t>
            </a:r>
            <a:r>
              <a:rPr lang="en-US" baseline="0" dirty="0" smtClean="0"/>
              <a:t>and how that same infrastructure can be used for free.</a:t>
            </a:r>
          </a:p>
          <a:p>
            <a:r>
              <a:rPr lang="en-US" baseline="0" dirty="0" smtClean="0"/>
              <a:t>Services in the free tier include EC2, RDS, DynamoDB, S3, EBS, SNS, ELB and CloudWatch.</a:t>
            </a:r>
          </a:p>
          <a:p>
            <a:r>
              <a:rPr lang="en-US" baseline="0" dirty="0" smtClean="0"/>
              <a:t>A brief Linux trivia question about run levels in Linux will be used as an opportunity to hand out some Amazon swag.</a:t>
            </a:r>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James will be</a:t>
            </a:r>
            <a:r>
              <a:rPr lang="en-US" baseline="0" dirty="0" smtClean="0"/>
              <a:t> discussing some notable companies that use AWS to build their cloud infrastructure (Netflix, Mojang, </a:t>
            </a:r>
            <a:r>
              <a:rPr lang="en-US" baseline="0" dirty="0" err="1" smtClean="0"/>
              <a:t>Dropbox</a:t>
            </a:r>
            <a:r>
              <a:rPr lang="en-US" baseline="0" dirty="0" smtClean="0"/>
              <a:t>, </a:t>
            </a:r>
            <a:r>
              <a:rPr lang="en-US" baseline="0" dirty="0" err="1" smtClean="0"/>
              <a:t>Reddit</a:t>
            </a:r>
            <a:r>
              <a:rPr lang="en-US" baseline="0" dirty="0" smtClean="0"/>
              <a:t>, Lamborghini, IMDB, and NASA, </a:t>
            </a:r>
            <a:r>
              <a:rPr lang="en-US" baseline="0" dirty="0" err="1" smtClean="0"/>
              <a:t>Pinterest</a:t>
            </a:r>
            <a:r>
              <a:rPr lang="en-US" baseline="0" dirty="0" smtClean="0"/>
              <a:t> and </a:t>
            </a:r>
            <a:r>
              <a:rPr lang="en-US" baseline="0" dirty="0" err="1" smtClean="0"/>
              <a:t>Tumblr</a:t>
            </a:r>
            <a:r>
              <a:rPr lang="en-US" baseline="0" dirty="0" smtClean="0"/>
              <a:t>) and how that same infrastructure can be used for free.</a:t>
            </a:r>
          </a:p>
          <a:p>
            <a:r>
              <a:rPr lang="en-US" baseline="0" dirty="0" smtClean="0"/>
              <a:t>Services in the free tier include EC2, RDS, DynamoDB, S3, EBS, SNS, ELB and CloudWatch.</a:t>
            </a:r>
          </a:p>
          <a:p>
            <a:r>
              <a:rPr lang="en-US" baseline="0" dirty="0" smtClean="0"/>
              <a:t>A brief Linux trivia question about run levels in Linux will be used as an opportunity to hand out some Amazon swag.</a:t>
            </a:r>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James</a:t>
            </a:r>
            <a:r>
              <a:rPr lang="en-US" baseline="0" dirty="0" smtClean="0"/>
              <a:t> will discuss the EC2 console, how instances and their properties are displayed, availability zones, status checks, security groups and elastic </a:t>
            </a:r>
            <a:r>
              <a:rPr lang="en-US" baseline="0" dirty="0" err="1" smtClean="0"/>
              <a:t>Ips</a:t>
            </a:r>
            <a:r>
              <a:rPr lang="en-US" baseline="0" dirty="0" smtClean="0"/>
              <a:t>.</a:t>
            </a:r>
            <a:endParaRPr lang="en-US" dirty="0"/>
          </a:p>
        </p:txBody>
      </p:sp>
    </p:spTree>
    <p:extLst>
      <p:ext uri="{BB962C8B-B14F-4D97-AF65-F5344CB8AC3E}">
        <p14:creationId xmlns:p14="http://schemas.microsoft.com/office/powerpoint/2010/main" val="435766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500" kern="1200" dirty="0" smtClean="0">
                <a:solidFill>
                  <a:schemeClr val="tx1"/>
                </a:solidFill>
                <a:latin typeface="Gill Sans" charset="0"/>
                <a:ea typeface="ＭＳ Ｐゴシック" charset="0"/>
                <a:cs typeface="+mn-cs"/>
              </a:rPr>
              <a:t>Ammon will discuss configuring a single EC2 </a:t>
            </a:r>
            <a:r>
              <a:rPr lang="en-US" sz="500" kern="1200" dirty="0" err="1" smtClean="0">
                <a:solidFill>
                  <a:schemeClr val="tx1"/>
                </a:solidFill>
                <a:latin typeface="Gill Sans" charset="0"/>
                <a:ea typeface="ＭＳ Ｐゴシック" charset="0"/>
                <a:cs typeface="+mn-cs"/>
              </a:rPr>
              <a:t>linux</a:t>
            </a:r>
            <a:r>
              <a:rPr lang="en-US" sz="500" kern="1200" dirty="0" smtClean="0">
                <a:solidFill>
                  <a:schemeClr val="tx1"/>
                </a:solidFill>
                <a:latin typeface="Gill Sans" charset="0"/>
                <a:ea typeface="ＭＳ Ｐゴシック" charset="0"/>
                <a:cs typeface="+mn-cs"/>
              </a:rPr>
              <a:t> instance with a full LAMP stack on it.</a:t>
            </a:r>
            <a:endParaRPr lang="en-US" dirty="0" smtClean="0"/>
          </a:p>
        </p:txBody>
      </p:sp>
    </p:spTree>
    <p:extLst>
      <p:ext uri="{BB962C8B-B14F-4D97-AF65-F5344CB8AC3E}">
        <p14:creationId xmlns:p14="http://schemas.microsoft.com/office/powerpoint/2010/main" val="1305304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00" kern="1200" dirty="0" smtClean="0">
                <a:solidFill>
                  <a:schemeClr val="tx1"/>
                </a:solidFill>
                <a:latin typeface="Gill Sans" charset="0"/>
                <a:ea typeface="ＭＳ Ｐゴシック" charset="0"/>
                <a:cs typeface="+mn-cs"/>
              </a:rPr>
              <a:t>LAMP Stack is easily configured via ‘</a:t>
            </a:r>
            <a:r>
              <a:rPr lang="en-US" sz="500" kern="1200" dirty="0" err="1" smtClean="0">
                <a:solidFill>
                  <a:schemeClr val="tx1"/>
                </a:solidFill>
                <a:latin typeface="Gill Sans" charset="0"/>
                <a:ea typeface="ＭＳ Ｐゴシック" charset="0"/>
                <a:cs typeface="+mn-cs"/>
              </a:rPr>
              <a:t>userdata</a:t>
            </a:r>
            <a:r>
              <a:rPr lang="en-US" sz="500" kern="1200" dirty="0" smtClean="0">
                <a:solidFill>
                  <a:schemeClr val="tx1"/>
                </a:solidFill>
                <a:latin typeface="Gill Sans" charset="0"/>
                <a:ea typeface="ＭＳ Ｐゴシック" charset="0"/>
                <a:cs typeface="+mn-cs"/>
              </a:rPr>
              <a:t>’ in the instance launch process, we walk through the launch and confirm it is working.</a:t>
            </a:r>
            <a:endParaRPr lang="en-US" dirty="0"/>
          </a:p>
        </p:txBody>
      </p:sp>
    </p:spTree>
    <p:extLst>
      <p:ext uri="{BB962C8B-B14F-4D97-AF65-F5344CB8AC3E}">
        <p14:creationId xmlns:p14="http://schemas.microsoft.com/office/powerpoint/2010/main" val="1817293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Jacob will be discussing some examples</a:t>
            </a:r>
            <a:r>
              <a:rPr lang="en-US" baseline="0" dirty="0" smtClean="0"/>
              <a:t> of some use cases that can be used to help out UTD student while in school and for fun.</a:t>
            </a:r>
          </a:p>
          <a:p>
            <a:endParaRPr lang="en-US" baseline="0" dirty="0" smtClean="0"/>
          </a:p>
          <a:p>
            <a:r>
              <a:rPr lang="en-US" baseline="0" dirty="0" smtClean="0"/>
              <a:t>Use case’s I will be covering are the following.</a:t>
            </a:r>
          </a:p>
          <a:p>
            <a:endParaRPr lang="en-US" baseline="0" dirty="0" smtClean="0"/>
          </a:p>
          <a:p>
            <a:pPr marL="228600" indent="-228600">
              <a:buAutoNum type="arabicParenR"/>
            </a:pPr>
            <a:r>
              <a:rPr lang="en-US" baseline="0" dirty="0" smtClean="0"/>
              <a:t>Installing a Minecraft server using user data.</a:t>
            </a:r>
          </a:p>
          <a:p>
            <a:pPr marL="228600" indent="-228600">
              <a:buAutoNum type="arabicParenR"/>
            </a:pPr>
            <a:r>
              <a:rPr lang="en-US" baseline="0" dirty="0" smtClean="0"/>
              <a:t>Installing a Open Source Voice Chat server for gaming using </a:t>
            </a:r>
            <a:r>
              <a:rPr lang="en-US" baseline="0" dirty="0" err="1" smtClean="0"/>
              <a:t>userdata</a:t>
            </a:r>
            <a:r>
              <a:rPr lang="en-US" baseline="0" dirty="0" smtClean="0"/>
              <a:t>.</a:t>
            </a:r>
          </a:p>
          <a:p>
            <a:pPr marL="228600" indent="-228600">
              <a:buAutoNum type="arabicParenR"/>
            </a:pPr>
            <a:r>
              <a:rPr lang="en-US" baseline="0" dirty="0" smtClean="0"/>
              <a:t>Installing a Git Development Environment using user data and talk about the EC2 tool box for Eclipse. </a:t>
            </a:r>
            <a:endParaRPr lang="en-US" dirty="0" smtClean="0"/>
          </a:p>
          <a:p>
            <a:endParaRPr lang="en-US" dirty="0"/>
          </a:p>
        </p:txBody>
      </p:sp>
    </p:spTree>
    <p:extLst>
      <p:ext uri="{BB962C8B-B14F-4D97-AF65-F5344CB8AC3E}">
        <p14:creationId xmlns:p14="http://schemas.microsoft.com/office/powerpoint/2010/main" val="3336563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40882112"/>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96646601"/>
      </p:ext>
    </p:extLst>
  </p:cSld>
  <p:clrMapOvr>
    <a:masterClrMapping/>
  </p:clrMapOvr>
  <p:transition xmlns:p14="http://schemas.microsoft.com/office/powerpoint/2010/mai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98885260"/>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8714302"/>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p:spPr>
        <p:txBody>
          <a:bodyPr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3547882618"/>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5096" y="2886790"/>
            <a:ext cx="4109799" cy="213955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43475" y="2886790"/>
            <a:ext cx="4110514" cy="213955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23815879"/>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81391530"/>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4312846"/>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787365"/>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p:spPr>
        <p:txBody>
          <a:bodyPr/>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2040878970"/>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p:spPr>
        <p:txBody>
          <a:bodyPr/>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2687088398"/>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7482531"/>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262" y="485775"/>
            <a:ext cx="2092404" cy="416837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9334" y="485775"/>
            <a:ext cx="6209348" cy="41683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37040190"/>
      </p:ext>
    </p:extLst>
  </p:cSld>
  <p:clrMapOvr>
    <a:masterClrMapping/>
  </p:clrMapOvr>
  <p:transition xmlns:p14="http://schemas.microsoft.com/office/powerpoint/2010/mai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94446" y="1836659"/>
            <a:ext cx="2075974" cy="318968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5096" y="1836659"/>
            <a:ext cx="6160770" cy="318968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6797216"/>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73655008"/>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4141008"/>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p:spPr>
        <p:txBody>
          <a:bodyPr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2372365104"/>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27949" y="3610451"/>
            <a:ext cx="3810476" cy="1533049"/>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7005" y="3610451"/>
            <a:ext cx="3810476" cy="1533049"/>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4549688"/>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01241083"/>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2904495"/>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976357"/>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p:spPr>
        <p:txBody>
          <a:bodyPr/>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013468640"/>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p:spPr>
        <p:txBody>
          <a:bodyPr/>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1447091692"/>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3241512"/>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01608117"/>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95098" y="1881664"/>
            <a:ext cx="1922383" cy="326183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27949" y="1881664"/>
            <a:ext cx="5698569" cy="326183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70495618"/>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a:prstGeom prst="rect">
            <a:avLst/>
          </a:prstGeom>
        </p:spPr>
        <p:txBody>
          <a:bodyPr vert="horz" lIns="41148" tIns="20574" rIns="41148" bIns="20574"/>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vert="horz" lIns="41148" tIns="20574" rIns="41148" bIns="20574"/>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40621323"/>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710"/>
          </a:xfrm>
          <a:prstGeom prst="rect">
            <a:avLst/>
          </a:prstGeom>
        </p:spPr>
        <p:txBody>
          <a:bodyPr vert="horz"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71249493"/>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a:prstGeom prst="rect">
            <a:avLst/>
          </a:prstGeom>
        </p:spPr>
        <p:txBody>
          <a:bodyPr vert="horz" lIns="41148" tIns="20574" rIns="41148" bIns="20574"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a:prstGeom prst="rect">
            <a:avLst/>
          </a:prstGeom>
        </p:spPr>
        <p:txBody>
          <a:bodyPr vert="horz" lIns="41148" tIns="20574" rIns="41148" bIns="20574"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3527904741"/>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Content Placeholder 2"/>
          <p:cNvSpPr>
            <a:spLocks noGrp="1"/>
          </p:cNvSpPr>
          <p:nvPr>
            <p:ph sz="half" idx="1"/>
          </p:nvPr>
        </p:nvSpPr>
        <p:spPr>
          <a:xfrm>
            <a:off x="45720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629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27293852"/>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5675973"/>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Tree>
    <p:extLst>
      <p:ext uri="{BB962C8B-B14F-4D97-AF65-F5344CB8AC3E}">
        <p14:creationId xmlns:p14="http://schemas.microsoft.com/office/powerpoint/2010/main" val="2516886197"/>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744647"/>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a:prstGeom prst="rect">
            <a:avLst/>
          </a:prstGeom>
        </p:spPr>
        <p:txBody>
          <a:bodyPr vert="horz" lIns="41148" tIns="20574" rIns="41148" bIns="20574"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a:prstGeom prst="rect">
            <a:avLst/>
          </a:prstGeom>
        </p:spPr>
        <p:txBody>
          <a:bodyPr vert="horz" lIns="41148" tIns="20574" rIns="41148" bIns="20574"/>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696420668"/>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57910295"/>
      </p:ext>
    </p:extLst>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a:prstGeom prst="rect">
            <a:avLst/>
          </a:prstGeom>
        </p:spPr>
        <p:txBody>
          <a:bodyPr vert="horz" lIns="41148" tIns="20574" rIns="41148" bIns="20574"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a:prstGeom prst="rect">
            <a:avLst/>
          </a:prstGeom>
        </p:spPr>
        <p:txBody>
          <a:bodyPr vert="horz" lIns="41148" tIns="20574" rIns="41148" bIns="20574"/>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2754208973"/>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71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48152001"/>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740"/>
            <a:ext cx="2057400" cy="4389120"/>
          </a:xfrm>
          <a:prstGeom prst="rect">
            <a:avLst/>
          </a:prstGeom>
        </p:spPr>
        <p:txBody>
          <a:bodyPr vert="eaVert" lIns="41148" tIns="20574" rIns="41148" bIns="2057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740"/>
            <a:ext cx="6103620" cy="438912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4552516"/>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p:spPr>
        <p:txBody>
          <a:bodyPr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2450002685"/>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5096" y="3515440"/>
            <a:ext cx="4100513" cy="800814"/>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34188" y="3515440"/>
            <a:ext cx="4100513" cy="800814"/>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01385968"/>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37299623"/>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29003763"/>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805687"/>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p:spPr>
        <p:txBody>
          <a:bodyPr/>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2389347637"/>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5122212"/>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p:spPr>
        <p:txBody>
          <a:bodyPr/>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1572433816"/>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0489144"/>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2722484"/>
            <a:ext cx="2068830" cy="15937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5096" y="2722484"/>
            <a:ext cx="6138624" cy="15937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95648300"/>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82252677"/>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40969008"/>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p:spPr>
        <p:txBody>
          <a:bodyPr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2193982663"/>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9335" y="1085850"/>
            <a:ext cx="4150519" cy="356830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8433" y="1085850"/>
            <a:ext cx="4151233" cy="356830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28463078"/>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22668303"/>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9984081"/>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997886"/>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p:spPr>
        <p:txBody>
          <a:bodyPr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3678565373"/>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p:spPr>
        <p:txBody>
          <a:bodyPr/>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277848936"/>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p:spPr>
        <p:txBody>
          <a:bodyPr/>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43853780"/>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75991588"/>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262" y="485775"/>
            <a:ext cx="2092404" cy="416837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9334" y="485775"/>
            <a:ext cx="6209348" cy="41683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2397606"/>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a:prstGeom prst="rect">
            <a:avLst/>
          </a:prstGeom>
        </p:spPr>
        <p:txBody>
          <a:bodyPr vert="horz" lIns="41148" tIns="20574" rIns="41148" bIns="20574"/>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vert="horz" lIns="41148" tIns="20574" rIns="41148" bIns="20574"/>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84466122"/>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710"/>
          </a:xfrm>
          <a:prstGeom prst="rect">
            <a:avLst/>
          </a:prstGeom>
        </p:spPr>
        <p:txBody>
          <a:bodyPr vert="horz"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17245527"/>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a:prstGeom prst="rect">
            <a:avLst/>
          </a:prstGeom>
        </p:spPr>
        <p:txBody>
          <a:bodyPr vert="horz" lIns="41148" tIns="20574" rIns="41148" bIns="20574"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a:prstGeom prst="rect">
            <a:avLst/>
          </a:prstGeom>
        </p:spPr>
        <p:txBody>
          <a:bodyPr vert="horz" lIns="41148" tIns="20574" rIns="41148" bIns="20574"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73435557"/>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Content Placeholder 2"/>
          <p:cNvSpPr>
            <a:spLocks noGrp="1"/>
          </p:cNvSpPr>
          <p:nvPr>
            <p:ph sz="half" idx="1"/>
          </p:nvPr>
        </p:nvSpPr>
        <p:spPr>
          <a:xfrm>
            <a:off x="45720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629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54939119"/>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9854538"/>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Tree>
    <p:extLst>
      <p:ext uri="{BB962C8B-B14F-4D97-AF65-F5344CB8AC3E}">
        <p14:creationId xmlns:p14="http://schemas.microsoft.com/office/powerpoint/2010/main" val="321729846"/>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9335" y="1085850"/>
            <a:ext cx="4150519" cy="356830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8433" y="1085850"/>
            <a:ext cx="4151233" cy="356830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6457254"/>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75017"/>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a:prstGeom prst="rect">
            <a:avLst/>
          </a:prstGeom>
        </p:spPr>
        <p:txBody>
          <a:bodyPr vert="horz" lIns="41148" tIns="20574" rIns="41148" bIns="20574"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a:prstGeom prst="rect">
            <a:avLst/>
          </a:prstGeom>
        </p:spPr>
        <p:txBody>
          <a:bodyPr vert="horz" lIns="41148" tIns="20574" rIns="41148" bIns="20574"/>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605021039"/>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a:prstGeom prst="rect">
            <a:avLst/>
          </a:prstGeom>
        </p:spPr>
        <p:txBody>
          <a:bodyPr vert="horz" lIns="41148" tIns="20574" rIns="41148" bIns="20574"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a:prstGeom prst="rect">
            <a:avLst/>
          </a:prstGeom>
        </p:spPr>
        <p:txBody>
          <a:bodyPr vert="horz" lIns="41148" tIns="20574" rIns="41148" bIns="20574"/>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459422273"/>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71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6278873"/>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740"/>
            <a:ext cx="2057400" cy="4389120"/>
          </a:xfrm>
          <a:prstGeom prst="rect">
            <a:avLst/>
          </a:prstGeom>
        </p:spPr>
        <p:txBody>
          <a:bodyPr vert="eaVert" lIns="41148" tIns="20574" rIns="41148" bIns="2057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740"/>
            <a:ext cx="6103620" cy="438912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5410312"/>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1240557"/>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51544740"/>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p:spPr>
        <p:txBody>
          <a:bodyPr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242628561"/>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9335" y="1085850"/>
            <a:ext cx="4150519" cy="356830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8433" y="1085850"/>
            <a:ext cx="4151233" cy="356830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55722730"/>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38474943"/>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1435764"/>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1410554"/>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8004635"/>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p:spPr>
        <p:txBody>
          <a:bodyPr/>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514896469"/>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p:spPr>
        <p:txBody>
          <a:bodyPr/>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2287852922"/>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4241171"/>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262" y="485775"/>
            <a:ext cx="2092404" cy="416837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9334" y="485775"/>
            <a:ext cx="6209348" cy="41683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2202510"/>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7419352"/>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13576929"/>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p:spPr>
        <p:txBody>
          <a:bodyPr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1417392602"/>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72954" y="3523297"/>
            <a:ext cx="4065508" cy="760810"/>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7042" y="3523297"/>
            <a:ext cx="4065508" cy="760810"/>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0941723"/>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7595039"/>
      </p:ext>
    </p:extLst>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53400029"/>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6657405"/>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303579"/>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p:spPr>
        <p:txBody>
          <a:bodyPr/>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7082604"/>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p:spPr>
        <p:txBody>
          <a:bodyPr/>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234058184"/>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53153993"/>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23008" y="2728912"/>
            <a:ext cx="2049542" cy="155519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72954" y="2728912"/>
            <a:ext cx="6081475" cy="155519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33394612"/>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a:prstGeom prst="rect">
            <a:avLst/>
          </a:prstGeom>
        </p:spPr>
        <p:txBody>
          <a:bodyPr vert="horz" lIns="41148" tIns="20574" rIns="41148" bIns="20574"/>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vert="horz" lIns="41148" tIns="20574" rIns="41148" bIns="20574"/>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41260470"/>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710"/>
          </a:xfrm>
          <a:prstGeom prst="rect">
            <a:avLst/>
          </a:prstGeom>
        </p:spPr>
        <p:txBody>
          <a:bodyPr vert="horz"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7807811"/>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a:prstGeom prst="rect">
            <a:avLst/>
          </a:prstGeom>
        </p:spPr>
        <p:txBody>
          <a:bodyPr vert="horz" lIns="41148" tIns="20574" rIns="41148" bIns="20574"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a:prstGeom prst="rect">
            <a:avLst/>
          </a:prstGeom>
        </p:spPr>
        <p:txBody>
          <a:bodyPr vert="horz" lIns="41148" tIns="20574" rIns="41148" bIns="20574"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1640198244"/>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9306283"/>
      </p:ext>
    </p:extLst>
  </p:cSld>
  <p:clrMapOvr>
    <a:masterClrMapping/>
  </p:clrMapOvr>
  <p:transition xmlns:p14="http://schemas.microsoft.com/office/powerpoint/2010/mai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Content Placeholder 2"/>
          <p:cNvSpPr>
            <a:spLocks noGrp="1"/>
          </p:cNvSpPr>
          <p:nvPr>
            <p:ph sz="half" idx="1"/>
          </p:nvPr>
        </p:nvSpPr>
        <p:spPr>
          <a:xfrm>
            <a:off x="45720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629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2554422"/>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397476"/>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Tree>
    <p:extLst>
      <p:ext uri="{BB962C8B-B14F-4D97-AF65-F5344CB8AC3E}">
        <p14:creationId xmlns:p14="http://schemas.microsoft.com/office/powerpoint/2010/main" val="3785178101"/>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32125"/>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a:prstGeom prst="rect">
            <a:avLst/>
          </a:prstGeom>
        </p:spPr>
        <p:txBody>
          <a:bodyPr vert="horz" lIns="41148" tIns="20574" rIns="41148" bIns="20574"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a:prstGeom prst="rect">
            <a:avLst/>
          </a:prstGeom>
        </p:spPr>
        <p:txBody>
          <a:bodyPr vert="horz" lIns="41148" tIns="20574" rIns="41148" bIns="20574"/>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309007637"/>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a:prstGeom prst="rect">
            <a:avLst/>
          </a:prstGeom>
        </p:spPr>
        <p:txBody>
          <a:bodyPr vert="horz" lIns="41148" tIns="20574" rIns="41148" bIns="20574"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a:prstGeom prst="rect">
            <a:avLst/>
          </a:prstGeom>
        </p:spPr>
        <p:txBody>
          <a:bodyPr vert="horz" lIns="41148" tIns="20574" rIns="41148" bIns="20574"/>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487952201"/>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71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33857414"/>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740"/>
            <a:ext cx="2057400" cy="4389120"/>
          </a:xfrm>
          <a:prstGeom prst="rect">
            <a:avLst/>
          </a:prstGeom>
        </p:spPr>
        <p:txBody>
          <a:bodyPr vert="eaVert" lIns="41148" tIns="20574" rIns="41148" bIns="2057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740"/>
            <a:ext cx="6103620" cy="438912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83151728"/>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vert="horz" lIns="41148" tIns="20574" rIns="41148" bIns="20574"/>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66698525"/>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710"/>
          </a:xfrm>
          <a:prstGeom prst="rect">
            <a:avLst/>
          </a:prstGeom>
        </p:spPr>
        <p:txBody>
          <a:bodyPr vert="horz"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31277352"/>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p:spPr>
        <p:txBody>
          <a:bodyPr/>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9926802"/>
      </p:ext>
    </p:extLst>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a:prstGeom prst="rect">
            <a:avLst/>
          </a:prstGeom>
        </p:spPr>
        <p:txBody>
          <a:bodyPr vert="horz" lIns="41148" tIns="20574" rIns="41148" bIns="20574"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2137757026"/>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629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3409601"/>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81492"/>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10570310"/>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091104"/>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a:prstGeom prst="rect">
            <a:avLst/>
          </a:prstGeom>
        </p:spPr>
        <p:txBody>
          <a:bodyPr vert="horz" lIns="41148" tIns="20574" rIns="41148" bIns="20574"/>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1033507876"/>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a:prstGeom prst="rect">
            <a:avLst/>
          </a:prstGeom>
        </p:spPr>
        <p:txBody>
          <a:bodyPr vert="horz" lIns="41148" tIns="20574" rIns="41148" bIns="20574"/>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4088170702"/>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71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6421503"/>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976" y="480060"/>
            <a:ext cx="2093119" cy="4114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8620" y="480060"/>
            <a:ext cx="6210776" cy="411480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85381"/>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vert="horz" lIns="41148" tIns="20574" rIns="41148" bIns="20574"/>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08046092"/>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p:spPr>
        <p:txBody>
          <a:bodyPr/>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708797780"/>
      </p:ext>
    </p:extLst>
  </p:cSld>
  <p:clrMapOvr>
    <a:masterClrMapping/>
  </p:clrMapOvr>
  <p:transition xmlns:p14="http://schemas.microsoft.com/office/powerpoint/2010/mai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710"/>
          </a:xfrm>
          <a:prstGeom prst="rect">
            <a:avLst/>
          </a:prstGeom>
        </p:spPr>
        <p:txBody>
          <a:bodyPr vert="horz"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23418661"/>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a:prstGeom prst="rect">
            <a:avLst/>
          </a:prstGeom>
        </p:spPr>
        <p:txBody>
          <a:bodyPr vert="horz" lIns="41148" tIns="20574" rIns="41148" bIns="20574"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3128823274"/>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629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81052181"/>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5679015"/>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1736869"/>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053012"/>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a:prstGeom prst="rect">
            <a:avLst/>
          </a:prstGeom>
        </p:spPr>
        <p:txBody>
          <a:bodyPr vert="horz" lIns="41148" tIns="20574" rIns="41148" bIns="20574"/>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2433345170"/>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a:prstGeom prst="rect">
            <a:avLst/>
          </a:prstGeom>
        </p:spPr>
        <p:txBody>
          <a:bodyPr vert="horz" lIns="41148" tIns="20574" rIns="41148" bIns="20574"/>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484788472"/>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71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3767511"/>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8015" y="1200150"/>
            <a:ext cx="2173129" cy="3766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6452235" cy="376690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46962728"/>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3" Type="http://schemas.openxmlformats.org/officeDocument/2006/relationships/image" Target="../media/image7.pn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3" Type="http://schemas.openxmlformats.org/officeDocument/2006/relationships/image" Target="../media/image8.png"/><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2.xml"/><Relationship Id="rId12" Type="http://schemas.openxmlformats.org/officeDocument/2006/relationships/theme" Target="../theme/theme12.xml"/><Relationship Id="rId13" Type="http://schemas.openxmlformats.org/officeDocument/2006/relationships/image" Target="../media/image3.png"/><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3.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1.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4.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5.pn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3" Type="http://schemas.openxmlformats.org/officeDocument/2006/relationships/image" Target="../media/image1.png"/><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3" Type="http://schemas.openxmlformats.org/officeDocument/2006/relationships/image" Target="../media/image6.png"/><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389335" y="485775"/>
            <a:ext cx="8370332" cy="5086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2860" tIns="22860" rIns="22860" bIns="22860" numCol="1" anchor="t" anchorCtr="0" compatLnSpc="1">
            <a:prstTxWarp prst="textNoShape">
              <a:avLst/>
            </a:prstTxWarp>
          </a:bodyPr>
          <a:lstStyle/>
          <a:p>
            <a:pPr lvl="0"/>
            <a:r>
              <a:rPr lang="en-US">
                <a:sym typeface="Sketch Gothic Bold" charset="0"/>
              </a:rPr>
              <a:t>Click to edit Master title style</a:t>
            </a:r>
          </a:p>
        </p:txBody>
      </p:sp>
      <p:sp>
        <p:nvSpPr>
          <p:cNvPr id="1026" name="Rectangle 2"/>
          <p:cNvSpPr>
            <a:spLocks noGrp="1" noChangeArrowheads="1"/>
          </p:cNvSpPr>
          <p:nvPr>
            <p:ph type="body" idx="1"/>
          </p:nvPr>
        </p:nvSpPr>
        <p:spPr bwMode="auto">
          <a:xfrm>
            <a:off x="389335" y="1085850"/>
            <a:ext cx="8370332" cy="3568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sym typeface="Sketch Gothic Light" charset="0"/>
              </a:rPr>
              <a:t>Click to edit Master text styles</a:t>
            </a:r>
          </a:p>
          <a:p>
            <a:pPr lvl="1"/>
            <a:r>
              <a:rPr lang="en-US">
                <a:sym typeface="Sketch Gothic Light" charset="0"/>
              </a:rPr>
              <a:t>Second level</a:t>
            </a:r>
          </a:p>
          <a:p>
            <a:pPr lvl="2"/>
            <a:r>
              <a:rPr lang="en-US">
                <a:sym typeface="Sketch Gothic Light" charset="0"/>
              </a:rPr>
              <a:t>Third level</a:t>
            </a:r>
          </a:p>
          <a:p>
            <a:pPr lvl="3"/>
            <a:r>
              <a:rPr lang="en-US">
                <a:sym typeface="Sketch Gothic Light" charset="0"/>
              </a:rPr>
              <a:t>Fourth level</a:t>
            </a:r>
          </a:p>
          <a:p>
            <a:pPr lvl="4"/>
            <a:r>
              <a:rPr lang="en-US">
                <a:sym typeface="Sketch Gothic Light" charset="0"/>
              </a:rPr>
              <a:t>Fifth level</a:t>
            </a: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ransition xmlns:p14="http://schemas.microsoft.com/office/powerpoint/2010/main"/>
  <p:txStyles>
    <p:titleStyle>
      <a:lvl1pPr algn="l" rtl="0" fontAlgn="base">
        <a:lnSpc>
          <a:spcPct val="90000"/>
        </a:lnSpc>
        <a:spcBef>
          <a:spcPct val="0"/>
        </a:spcBef>
        <a:spcAft>
          <a:spcPct val="0"/>
        </a:spcAft>
        <a:defRPr sz="3200">
          <a:solidFill>
            <a:srgbClr val="FFFFFF"/>
          </a:solidFill>
          <a:latin typeface="+mj-lt"/>
          <a:ea typeface="+mj-ea"/>
          <a:cs typeface="+mj-cs"/>
          <a:sym typeface="Sketch Gothic Bold" charset="0"/>
        </a:defRPr>
      </a:lvl1pPr>
      <a:lvl2pPr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2pPr>
      <a:lvl3pPr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3pPr>
      <a:lvl4pPr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4pPr>
      <a:lvl5pPr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5pPr>
      <a:lvl6pPr marL="205740"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6pPr>
      <a:lvl7pPr marL="411480"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7pPr>
      <a:lvl8pPr marL="617220"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8pPr>
      <a:lvl9pPr marL="822960"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9pPr>
    </p:titleStyle>
    <p:body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bwMode="auto">
          <a:xfrm>
            <a:off x="780098" y="1836659"/>
            <a:ext cx="8290322" cy="10501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Arial Bold" charset="0"/>
              </a:rPr>
              <a:t>Click to edit Master title style</a:t>
            </a:r>
          </a:p>
        </p:txBody>
      </p:sp>
      <p:sp>
        <p:nvSpPr>
          <p:cNvPr id="20482" name="Rectangle 2"/>
          <p:cNvSpPr>
            <a:spLocks noGrp="1" noChangeArrowheads="1"/>
          </p:cNvSpPr>
          <p:nvPr>
            <p:ph type="body" idx="1"/>
          </p:nvPr>
        </p:nvSpPr>
        <p:spPr bwMode="auto">
          <a:xfrm>
            <a:off x="765096" y="2886790"/>
            <a:ext cx="8288893" cy="2139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Tree>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transition xmlns:p14="http://schemas.microsoft.com/office/powerpoint/2010/main"/>
  <p:txStyles>
    <p:titleStyle>
      <a:lvl1pPr algn="l" rtl="0" fontAlgn="base">
        <a:lnSpc>
          <a:spcPct val="90000"/>
        </a:lnSpc>
        <a:spcBef>
          <a:spcPct val="0"/>
        </a:spcBef>
        <a:spcAft>
          <a:spcPct val="0"/>
        </a:spcAft>
        <a:defRPr sz="2800">
          <a:solidFill>
            <a:srgbClr val="FFFFFF"/>
          </a:solidFill>
          <a:latin typeface="+mj-lt"/>
          <a:ea typeface="+mj-ea"/>
          <a:cs typeface="+mj-cs"/>
          <a:sym typeface="Arial Bold" charset="0"/>
        </a:defRPr>
      </a:lvl1pPr>
      <a:lvl2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2pPr>
      <a:lvl3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3pPr>
      <a:lvl4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4pPr>
      <a:lvl5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5pPr>
      <a:lvl6pPr marL="20574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6pPr>
      <a:lvl7pPr marL="41148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7pPr>
      <a:lvl8pPr marL="61722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8pPr>
      <a:lvl9pPr marL="82296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9pPr>
    </p:titleStyle>
    <p:bodyStyle>
      <a:lvl1pPr algn="l" rtl="0" fontAlgn="base">
        <a:lnSpc>
          <a:spcPct val="90000"/>
        </a:lnSpc>
        <a:spcBef>
          <a:spcPct val="0"/>
        </a:spcBef>
        <a:spcAft>
          <a:spcPct val="0"/>
        </a:spcAft>
        <a:defRPr sz="2300">
          <a:solidFill>
            <a:srgbClr val="FFFFFF"/>
          </a:solidFill>
          <a:latin typeface="+mn-lt"/>
          <a:ea typeface="+mn-ea"/>
          <a:cs typeface="+mn-cs"/>
          <a:sym typeface="Arial" charset="0"/>
        </a:defRPr>
      </a:lvl1pPr>
      <a:lvl2pPr marL="348615" algn="ctr" rtl="0" fontAlgn="base">
        <a:lnSpc>
          <a:spcPct val="90000"/>
        </a:lnSpc>
        <a:spcBef>
          <a:spcPts val="495"/>
        </a:spcBef>
        <a:spcAft>
          <a:spcPct val="0"/>
        </a:spcAft>
        <a:defRPr sz="1900">
          <a:solidFill>
            <a:srgbClr val="FFFFFF"/>
          </a:solidFill>
          <a:latin typeface="+mn-lt"/>
          <a:ea typeface="+mn-ea"/>
          <a:cs typeface="+mn-cs"/>
          <a:sym typeface="Arial" charset="0"/>
        </a:defRPr>
      </a:lvl2pPr>
      <a:lvl3pPr marL="685800" algn="ctr" rtl="0" fontAlgn="base">
        <a:lnSpc>
          <a:spcPct val="90000"/>
        </a:lnSpc>
        <a:spcBef>
          <a:spcPts val="450"/>
        </a:spcBef>
        <a:spcAft>
          <a:spcPct val="0"/>
        </a:spcAft>
        <a:defRPr sz="1600">
          <a:solidFill>
            <a:srgbClr val="FFFFFF"/>
          </a:solidFill>
          <a:latin typeface="+mn-lt"/>
          <a:ea typeface="+mn-ea"/>
          <a:cs typeface="+mn-cs"/>
          <a:sym typeface="Arial" charset="0"/>
        </a:defRPr>
      </a:lvl3pPr>
      <a:lvl4pPr marL="1022985" algn="ctr" rtl="0" fontAlgn="base">
        <a:lnSpc>
          <a:spcPct val="90000"/>
        </a:lnSpc>
        <a:spcBef>
          <a:spcPts val="315"/>
        </a:spcBef>
        <a:spcAft>
          <a:spcPct val="0"/>
        </a:spcAft>
        <a:defRPr sz="1300">
          <a:solidFill>
            <a:srgbClr val="FFFFFF"/>
          </a:solidFill>
          <a:latin typeface="+mn-lt"/>
          <a:ea typeface="+mn-ea"/>
          <a:cs typeface="+mn-cs"/>
          <a:sym typeface="Arial" charset="0"/>
        </a:defRPr>
      </a:lvl4pPr>
      <a:lvl5pPr marL="1371600" algn="ctr" rtl="0" fontAlgn="base">
        <a:lnSpc>
          <a:spcPct val="90000"/>
        </a:lnSpc>
        <a:spcBef>
          <a:spcPts val="315"/>
        </a:spcBef>
        <a:spcAft>
          <a:spcPct val="0"/>
        </a:spcAft>
        <a:defRPr sz="1300">
          <a:solidFill>
            <a:srgbClr val="FFFFFF"/>
          </a:solidFill>
          <a:latin typeface="+mn-lt"/>
          <a:ea typeface="+mn-ea"/>
          <a:cs typeface="+mn-cs"/>
          <a:sym typeface="Arial" charset="0"/>
        </a:defRPr>
      </a:lvl5pPr>
      <a:lvl6pPr marL="1577340" algn="ctr" rtl="0" fontAlgn="base">
        <a:lnSpc>
          <a:spcPct val="90000"/>
        </a:lnSpc>
        <a:spcBef>
          <a:spcPts val="315"/>
        </a:spcBef>
        <a:spcAft>
          <a:spcPct val="0"/>
        </a:spcAft>
        <a:defRPr sz="1300">
          <a:solidFill>
            <a:srgbClr val="FFFFFF"/>
          </a:solidFill>
          <a:latin typeface="+mn-lt"/>
          <a:ea typeface="+mn-ea"/>
          <a:cs typeface="+mn-cs"/>
          <a:sym typeface="Arial" charset="0"/>
        </a:defRPr>
      </a:lvl6pPr>
      <a:lvl7pPr marL="1783080" algn="ctr" rtl="0" fontAlgn="base">
        <a:lnSpc>
          <a:spcPct val="90000"/>
        </a:lnSpc>
        <a:spcBef>
          <a:spcPts val="315"/>
        </a:spcBef>
        <a:spcAft>
          <a:spcPct val="0"/>
        </a:spcAft>
        <a:defRPr sz="1300">
          <a:solidFill>
            <a:srgbClr val="FFFFFF"/>
          </a:solidFill>
          <a:latin typeface="+mn-lt"/>
          <a:ea typeface="+mn-ea"/>
          <a:cs typeface="+mn-cs"/>
          <a:sym typeface="Arial" charset="0"/>
        </a:defRPr>
      </a:lvl7pPr>
      <a:lvl8pPr marL="1988820" algn="ctr" rtl="0" fontAlgn="base">
        <a:lnSpc>
          <a:spcPct val="90000"/>
        </a:lnSpc>
        <a:spcBef>
          <a:spcPts val="315"/>
        </a:spcBef>
        <a:spcAft>
          <a:spcPct val="0"/>
        </a:spcAft>
        <a:defRPr sz="1300">
          <a:solidFill>
            <a:srgbClr val="FFFFFF"/>
          </a:solidFill>
          <a:latin typeface="+mn-lt"/>
          <a:ea typeface="+mn-ea"/>
          <a:cs typeface="+mn-cs"/>
          <a:sym typeface="Arial" charset="0"/>
        </a:defRPr>
      </a:lvl8pPr>
      <a:lvl9pPr marL="2194560" algn="ctr" rtl="0" fontAlgn="base">
        <a:lnSpc>
          <a:spcPct val="90000"/>
        </a:lnSpc>
        <a:spcBef>
          <a:spcPts val="315"/>
        </a:spcBef>
        <a:spcAft>
          <a:spcPct val="0"/>
        </a:spcAft>
        <a:defRPr sz="1300">
          <a:solidFill>
            <a:srgbClr val="FFFFFF"/>
          </a:solidFill>
          <a:latin typeface="+mn-lt"/>
          <a:ea typeface="+mn-ea"/>
          <a:cs typeface="+mn-cs"/>
          <a:sym typeface="Arial"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bwMode="auto">
          <a:xfrm>
            <a:off x="727948" y="1881663"/>
            <a:ext cx="7689533" cy="172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Sketch Gothic Light" charset="0"/>
              </a:rPr>
              <a:t>Click to edit Master title style</a:t>
            </a:r>
          </a:p>
        </p:txBody>
      </p:sp>
      <p:sp>
        <p:nvSpPr>
          <p:cNvPr id="21506" name="Rectangle 2"/>
          <p:cNvSpPr>
            <a:spLocks noGrp="1" noChangeArrowheads="1"/>
          </p:cNvSpPr>
          <p:nvPr>
            <p:ph type="body" idx="1"/>
          </p:nvPr>
        </p:nvSpPr>
        <p:spPr bwMode="auto">
          <a:xfrm>
            <a:off x="727948" y="3610451"/>
            <a:ext cx="7689533" cy="15330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sym typeface="Sketch Gothic Light" charset="0"/>
              </a:rPr>
              <a:t>Click to edit Master text styles</a:t>
            </a:r>
          </a:p>
          <a:p>
            <a:pPr lvl="1"/>
            <a:r>
              <a:rPr lang="en-US">
                <a:sym typeface="Sketch Gothic Light" charset="0"/>
              </a:rPr>
              <a:t>Second level</a:t>
            </a:r>
          </a:p>
          <a:p>
            <a:pPr lvl="2"/>
            <a:r>
              <a:rPr lang="en-US">
                <a:sym typeface="Sketch Gothic Light" charset="0"/>
              </a:rPr>
              <a:t>Third level</a:t>
            </a:r>
          </a:p>
          <a:p>
            <a:pPr lvl="3"/>
            <a:r>
              <a:rPr lang="en-US">
                <a:sym typeface="Sketch Gothic Light" charset="0"/>
              </a:rPr>
              <a:t>Fourth level</a:t>
            </a:r>
          </a:p>
          <a:p>
            <a:pPr lvl="4"/>
            <a:r>
              <a:rPr lang="en-US">
                <a:sym typeface="Sketch Gothic Light" charset="0"/>
              </a:rPr>
              <a:t>Fifth level</a:t>
            </a:r>
          </a:p>
        </p:txBody>
      </p:sp>
    </p:spTree>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Lst>
  <p:transition xmlns:p14="http://schemas.microsoft.com/office/powerpoint/2010/main"/>
  <p:txStyles>
    <p:titleStyle>
      <a:lvl1pPr algn="l" rtl="0" fontAlgn="base">
        <a:lnSpc>
          <a:spcPct val="90000"/>
        </a:lnSpc>
        <a:spcBef>
          <a:spcPct val="0"/>
        </a:spcBef>
        <a:spcAft>
          <a:spcPct val="0"/>
        </a:spcAft>
        <a:defRPr sz="5300">
          <a:solidFill>
            <a:srgbClr val="FFFFFF"/>
          </a:solidFill>
          <a:latin typeface="+mj-lt"/>
          <a:ea typeface="+mj-ea"/>
          <a:cs typeface="+mj-cs"/>
          <a:sym typeface="Sketch Gothic Light" charset="0"/>
        </a:defRPr>
      </a:lvl1pPr>
      <a:lvl2pPr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2pPr>
      <a:lvl3pPr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3pPr>
      <a:lvl4pPr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4pPr>
      <a:lvl5pPr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5pPr>
      <a:lvl6pPr marL="205740"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6pPr>
      <a:lvl7pPr marL="411480"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7pPr>
      <a:lvl8pPr marL="617220"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8pPr>
      <a:lvl9pPr marL="822960"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9pPr>
    </p:titleStyle>
    <p:bodyStyle>
      <a:lvl1pPr algn="l" rtl="0" fontAlgn="base">
        <a:lnSpc>
          <a:spcPct val="90000"/>
        </a:lnSpc>
        <a:spcBef>
          <a:spcPct val="0"/>
        </a:spcBef>
        <a:spcAft>
          <a:spcPct val="0"/>
        </a:spcAft>
        <a:defRPr sz="2700">
          <a:solidFill>
            <a:srgbClr val="FFFFFF"/>
          </a:solidFill>
          <a:latin typeface="+mn-lt"/>
          <a:ea typeface="+mn-ea"/>
          <a:cs typeface="+mn-cs"/>
          <a:sym typeface="Sketch Gothic Light" charset="0"/>
        </a:defRPr>
      </a:lvl1pPr>
      <a:lvl2pPr marL="348615" algn="ctr" rtl="0" fontAlgn="base">
        <a:lnSpc>
          <a:spcPct val="90000"/>
        </a:lnSpc>
        <a:spcBef>
          <a:spcPts val="495"/>
        </a:spcBef>
        <a:spcAft>
          <a:spcPct val="0"/>
        </a:spcAft>
        <a:defRPr sz="2300">
          <a:solidFill>
            <a:srgbClr val="FFFFFF"/>
          </a:solidFill>
          <a:latin typeface="+mn-lt"/>
          <a:ea typeface="+mn-ea"/>
          <a:cs typeface="+mn-cs"/>
          <a:sym typeface="Sketch Gothic Light" charset="0"/>
        </a:defRPr>
      </a:lvl2pPr>
      <a:lvl3pPr marL="685800" algn="ctr" rtl="0" fontAlgn="base">
        <a:lnSpc>
          <a:spcPct val="90000"/>
        </a:lnSpc>
        <a:spcBef>
          <a:spcPts val="450"/>
        </a:spcBef>
        <a:spcAft>
          <a:spcPct val="0"/>
        </a:spcAft>
        <a:defRPr sz="2000">
          <a:solidFill>
            <a:srgbClr val="FFFFFF"/>
          </a:solidFill>
          <a:latin typeface="+mn-lt"/>
          <a:ea typeface="+mn-ea"/>
          <a:cs typeface="+mn-cs"/>
          <a:sym typeface="Sketch Gothic Light" charset="0"/>
        </a:defRPr>
      </a:lvl3pPr>
      <a:lvl4pPr marL="1022985" algn="ctr" rtl="0" fontAlgn="base">
        <a:lnSpc>
          <a:spcPct val="90000"/>
        </a:lnSpc>
        <a:spcBef>
          <a:spcPts val="315"/>
        </a:spcBef>
        <a:spcAft>
          <a:spcPct val="0"/>
        </a:spcAft>
        <a:defRPr sz="1700">
          <a:solidFill>
            <a:srgbClr val="FFFFFF"/>
          </a:solidFill>
          <a:latin typeface="+mn-lt"/>
          <a:ea typeface="+mn-ea"/>
          <a:cs typeface="+mn-cs"/>
          <a:sym typeface="Sketch Gothic Light" charset="0"/>
        </a:defRPr>
      </a:lvl4pPr>
      <a:lvl5pPr marL="1371600" algn="ctr" rtl="0" fontAlgn="base">
        <a:lnSpc>
          <a:spcPct val="90000"/>
        </a:lnSpc>
        <a:spcBef>
          <a:spcPts val="315"/>
        </a:spcBef>
        <a:spcAft>
          <a:spcPct val="0"/>
        </a:spcAft>
        <a:defRPr sz="1700">
          <a:solidFill>
            <a:srgbClr val="FFFFFF"/>
          </a:solidFill>
          <a:latin typeface="+mn-lt"/>
          <a:ea typeface="+mn-ea"/>
          <a:cs typeface="+mn-cs"/>
          <a:sym typeface="Sketch Gothic Light" charset="0"/>
        </a:defRPr>
      </a:lvl5pPr>
      <a:lvl6pPr marL="1577340" algn="ctr" rtl="0" fontAlgn="base">
        <a:lnSpc>
          <a:spcPct val="90000"/>
        </a:lnSpc>
        <a:spcBef>
          <a:spcPts val="315"/>
        </a:spcBef>
        <a:spcAft>
          <a:spcPct val="0"/>
        </a:spcAft>
        <a:defRPr sz="1700">
          <a:solidFill>
            <a:srgbClr val="FFFFFF"/>
          </a:solidFill>
          <a:latin typeface="+mn-lt"/>
          <a:ea typeface="+mn-ea"/>
          <a:cs typeface="+mn-cs"/>
          <a:sym typeface="Sketch Gothic Light" charset="0"/>
        </a:defRPr>
      </a:lvl6pPr>
      <a:lvl7pPr marL="1783080" algn="ctr" rtl="0" fontAlgn="base">
        <a:lnSpc>
          <a:spcPct val="90000"/>
        </a:lnSpc>
        <a:spcBef>
          <a:spcPts val="315"/>
        </a:spcBef>
        <a:spcAft>
          <a:spcPct val="0"/>
        </a:spcAft>
        <a:defRPr sz="1700">
          <a:solidFill>
            <a:srgbClr val="FFFFFF"/>
          </a:solidFill>
          <a:latin typeface="+mn-lt"/>
          <a:ea typeface="+mn-ea"/>
          <a:cs typeface="+mn-cs"/>
          <a:sym typeface="Sketch Gothic Light" charset="0"/>
        </a:defRPr>
      </a:lvl7pPr>
      <a:lvl8pPr marL="1988820" algn="ctr" rtl="0" fontAlgn="base">
        <a:lnSpc>
          <a:spcPct val="90000"/>
        </a:lnSpc>
        <a:spcBef>
          <a:spcPts val="315"/>
        </a:spcBef>
        <a:spcAft>
          <a:spcPct val="0"/>
        </a:spcAft>
        <a:defRPr sz="1700">
          <a:solidFill>
            <a:srgbClr val="FFFFFF"/>
          </a:solidFill>
          <a:latin typeface="+mn-lt"/>
          <a:ea typeface="+mn-ea"/>
          <a:cs typeface="+mn-cs"/>
          <a:sym typeface="Sketch Gothic Light" charset="0"/>
        </a:defRPr>
      </a:lvl8pPr>
      <a:lvl9pPr marL="2194560" algn="ctr" rtl="0" fontAlgn="base">
        <a:lnSpc>
          <a:spcPct val="90000"/>
        </a:lnSpc>
        <a:spcBef>
          <a:spcPts val="315"/>
        </a:spcBef>
        <a:spcAft>
          <a:spcPct val="0"/>
        </a:spcAft>
        <a:defRPr sz="1700">
          <a:solidFill>
            <a:srgbClr val="FFFFFF"/>
          </a:solidFill>
          <a:latin typeface="+mn-lt"/>
          <a:ea typeface="+mn-ea"/>
          <a:cs typeface="+mn-cs"/>
          <a:sym typeface="Sketch Gothic Light"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ransition xmlns:p14="http://schemas.microsoft.com/office/powerpoint/2010/main"/>
  <p:txStyles>
    <p:titleStyle>
      <a:lvl1pPr algn="l" rtl="0" fontAlgn="base">
        <a:lnSpc>
          <a:spcPct val="90000"/>
        </a:lnSpc>
        <a:spcBef>
          <a:spcPct val="0"/>
        </a:spcBef>
        <a:spcAft>
          <a:spcPct val="0"/>
        </a:spcAft>
        <a:defRPr sz="2800">
          <a:solidFill>
            <a:schemeClr val="tx1"/>
          </a:solidFill>
          <a:latin typeface="+mj-lt"/>
          <a:ea typeface="+mj-ea"/>
          <a:cs typeface="+mj-cs"/>
          <a:sym typeface="Arial" charset="0"/>
        </a:defRPr>
      </a:lvl1pPr>
      <a:lvl2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2pPr>
      <a:lvl3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3pPr>
      <a:lvl4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4pPr>
      <a:lvl5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5pPr>
      <a:lvl6pPr marL="20574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6pPr>
      <a:lvl7pPr marL="41148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7pPr>
      <a:lvl8pPr marL="61722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8pPr>
      <a:lvl9pPr marL="82296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9pPr>
    </p:titleStyle>
    <p:bodyStyle>
      <a:lvl1pPr marL="207169" indent="-207169" algn="l" rtl="0" fontAlgn="base">
        <a:lnSpc>
          <a:spcPct val="90000"/>
        </a:lnSpc>
        <a:spcBef>
          <a:spcPts val="585"/>
        </a:spcBef>
        <a:spcAft>
          <a:spcPct val="0"/>
        </a:spcAft>
        <a:buClr>
          <a:srgbClr val="FFFFFF"/>
        </a:buClr>
        <a:buSzPct val="89000"/>
        <a:buFont typeface="Arial" charset="0"/>
        <a:buChar char="•"/>
        <a:defRPr sz="2200">
          <a:solidFill>
            <a:schemeClr val="tx1"/>
          </a:solidFill>
          <a:latin typeface="+mn-lt"/>
          <a:ea typeface="+mn-ea"/>
          <a:cs typeface="+mn-cs"/>
          <a:sym typeface="Arial" charset="0"/>
        </a:defRPr>
      </a:lvl1pPr>
      <a:lvl2pPr marL="385048" indent="-177880" algn="l" rtl="0" fontAlgn="base">
        <a:lnSpc>
          <a:spcPct val="90000"/>
        </a:lnSpc>
        <a:spcBef>
          <a:spcPts val="495"/>
        </a:spcBef>
        <a:spcAft>
          <a:spcPct val="0"/>
        </a:spcAft>
        <a:buClr>
          <a:srgbClr val="FFFFFF"/>
        </a:buClr>
        <a:buSzPct val="89000"/>
        <a:buFont typeface="Arial" charset="0"/>
        <a:buChar char="•"/>
        <a:defRPr sz="1900">
          <a:solidFill>
            <a:schemeClr val="tx1"/>
          </a:solidFill>
          <a:latin typeface="+mn-lt"/>
          <a:ea typeface="+mn-ea"/>
          <a:cs typeface="+mn-cs"/>
          <a:sym typeface="Arial" charset="0"/>
        </a:defRPr>
      </a:lvl2pPr>
      <a:lvl3pPr marL="566500" indent="-181451" algn="l" rtl="0" fontAlgn="base">
        <a:lnSpc>
          <a:spcPct val="90000"/>
        </a:lnSpc>
        <a:spcBef>
          <a:spcPts val="450"/>
        </a:spcBef>
        <a:spcAft>
          <a:spcPct val="0"/>
        </a:spcAft>
        <a:buClr>
          <a:srgbClr val="FFFFFF"/>
        </a:buClr>
        <a:buSzPct val="89000"/>
        <a:buFont typeface="Arial" charset="0"/>
        <a:buChar char="•"/>
        <a:defRPr sz="1600">
          <a:solidFill>
            <a:schemeClr val="tx1"/>
          </a:solidFill>
          <a:latin typeface="+mn-lt"/>
          <a:ea typeface="+mn-ea"/>
          <a:cs typeface="+mn-cs"/>
          <a:sym typeface="Arial"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bwMode="auto">
          <a:xfrm>
            <a:off x="771525" y="2722484"/>
            <a:ext cx="8269605" cy="792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Arial Bold" charset="0"/>
              </a:rPr>
              <a:t>Click to edit Master title style</a:t>
            </a:r>
          </a:p>
        </p:txBody>
      </p:sp>
      <p:sp>
        <p:nvSpPr>
          <p:cNvPr id="12290" name="Rectangle 2"/>
          <p:cNvSpPr>
            <a:spLocks noGrp="1" noChangeArrowheads="1"/>
          </p:cNvSpPr>
          <p:nvPr>
            <p:ph type="body" idx="1"/>
          </p:nvPr>
        </p:nvSpPr>
        <p:spPr bwMode="auto">
          <a:xfrm>
            <a:off x="765096" y="3515440"/>
            <a:ext cx="8269605" cy="8008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ransition xmlns:p14="http://schemas.microsoft.com/office/powerpoint/2010/main"/>
  <p:txStyles>
    <p:titleStyle>
      <a:lvl1pPr algn="l" rtl="0" fontAlgn="base">
        <a:lnSpc>
          <a:spcPct val="90000"/>
        </a:lnSpc>
        <a:spcBef>
          <a:spcPct val="0"/>
        </a:spcBef>
        <a:spcAft>
          <a:spcPct val="0"/>
        </a:spcAft>
        <a:defRPr sz="2800">
          <a:solidFill>
            <a:srgbClr val="FFFFFF"/>
          </a:solidFill>
          <a:latin typeface="+mj-lt"/>
          <a:ea typeface="+mj-ea"/>
          <a:cs typeface="+mj-cs"/>
          <a:sym typeface="Arial Bold" charset="0"/>
        </a:defRPr>
      </a:lvl1pPr>
      <a:lvl2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2pPr>
      <a:lvl3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3pPr>
      <a:lvl4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4pPr>
      <a:lvl5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5pPr>
      <a:lvl6pPr marL="20574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6pPr>
      <a:lvl7pPr marL="41148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7pPr>
      <a:lvl8pPr marL="61722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8pPr>
      <a:lvl9pPr marL="82296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9pPr>
    </p:titleStyle>
    <p:bodyStyle>
      <a:lvl1pPr algn="l" rtl="0" fontAlgn="base">
        <a:lnSpc>
          <a:spcPct val="90000"/>
        </a:lnSpc>
        <a:spcBef>
          <a:spcPct val="0"/>
        </a:spcBef>
        <a:spcAft>
          <a:spcPct val="0"/>
        </a:spcAft>
        <a:defRPr sz="2300">
          <a:solidFill>
            <a:srgbClr val="FFFFFF"/>
          </a:solidFill>
          <a:latin typeface="+mn-lt"/>
          <a:ea typeface="+mn-ea"/>
          <a:cs typeface="+mn-cs"/>
          <a:sym typeface="Arial" charset="0"/>
        </a:defRPr>
      </a:lvl1pPr>
      <a:lvl2pPr marL="348615" algn="ctr" rtl="0" fontAlgn="base">
        <a:lnSpc>
          <a:spcPct val="90000"/>
        </a:lnSpc>
        <a:spcBef>
          <a:spcPts val="495"/>
        </a:spcBef>
        <a:spcAft>
          <a:spcPct val="0"/>
        </a:spcAft>
        <a:defRPr sz="1900">
          <a:solidFill>
            <a:srgbClr val="FFFFFF"/>
          </a:solidFill>
          <a:latin typeface="+mn-lt"/>
          <a:ea typeface="+mn-ea"/>
          <a:cs typeface="+mn-cs"/>
          <a:sym typeface="Arial" charset="0"/>
        </a:defRPr>
      </a:lvl2pPr>
      <a:lvl3pPr marL="685800" algn="ctr" rtl="0" fontAlgn="base">
        <a:lnSpc>
          <a:spcPct val="90000"/>
        </a:lnSpc>
        <a:spcBef>
          <a:spcPts val="450"/>
        </a:spcBef>
        <a:spcAft>
          <a:spcPct val="0"/>
        </a:spcAft>
        <a:defRPr sz="1600">
          <a:solidFill>
            <a:srgbClr val="FFFFFF"/>
          </a:solidFill>
          <a:latin typeface="+mn-lt"/>
          <a:ea typeface="+mn-ea"/>
          <a:cs typeface="+mn-cs"/>
          <a:sym typeface="Arial" charset="0"/>
        </a:defRPr>
      </a:lvl3pPr>
      <a:lvl4pPr marL="1022985" algn="ctr" rtl="0" fontAlgn="base">
        <a:lnSpc>
          <a:spcPct val="90000"/>
        </a:lnSpc>
        <a:spcBef>
          <a:spcPts val="315"/>
        </a:spcBef>
        <a:spcAft>
          <a:spcPct val="0"/>
        </a:spcAft>
        <a:defRPr sz="1300">
          <a:solidFill>
            <a:srgbClr val="FFFFFF"/>
          </a:solidFill>
          <a:latin typeface="+mn-lt"/>
          <a:ea typeface="+mn-ea"/>
          <a:cs typeface="+mn-cs"/>
          <a:sym typeface="Arial" charset="0"/>
        </a:defRPr>
      </a:lvl4pPr>
      <a:lvl5pPr marL="1371600" algn="ctr" rtl="0" fontAlgn="base">
        <a:lnSpc>
          <a:spcPct val="90000"/>
        </a:lnSpc>
        <a:spcBef>
          <a:spcPts val="315"/>
        </a:spcBef>
        <a:spcAft>
          <a:spcPct val="0"/>
        </a:spcAft>
        <a:defRPr sz="1300">
          <a:solidFill>
            <a:srgbClr val="FFFFFF"/>
          </a:solidFill>
          <a:latin typeface="+mn-lt"/>
          <a:ea typeface="+mn-ea"/>
          <a:cs typeface="+mn-cs"/>
          <a:sym typeface="Arial" charset="0"/>
        </a:defRPr>
      </a:lvl5pPr>
      <a:lvl6pPr marL="1577340" algn="ctr" rtl="0" fontAlgn="base">
        <a:lnSpc>
          <a:spcPct val="90000"/>
        </a:lnSpc>
        <a:spcBef>
          <a:spcPts val="315"/>
        </a:spcBef>
        <a:spcAft>
          <a:spcPct val="0"/>
        </a:spcAft>
        <a:defRPr sz="1300">
          <a:solidFill>
            <a:srgbClr val="FFFFFF"/>
          </a:solidFill>
          <a:latin typeface="+mn-lt"/>
          <a:ea typeface="+mn-ea"/>
          <a:cs typeface="+mn-cs"/>
          <a:sym typeface="Arial" charset="0"/>
        </a:defRPr>
      </a:lvl6pPr>
      <a:lvl7pPr marL="1783080" algn="ctr" rtl="0" fontAlgn="base">
        <a:lnSpc>
          <a:spcPct val="90000"/>
        </a:lnSpc>
        <a:spcBef>
          <a:spcPts val="315"/>
        </a:spcBef>
        <a:spcAft>
          <a:spcPct val="0"/>
        </a:spcAft>
        <a:defRPr sz="1300">
          <a:solidFill>
            <a:srgbClr val="FFFFFF"/>
          </a:solidFill>
          <a:latin typeface="+mn-lt"/>
          <a:ea typeface="+mn-ea"/>
          <a:cs typeface="+mn-cs"/>
          <a:sym typeface="Arial" charset="0"/>
        </a:defRPr>
      </a:lvl7pPr>
      <a:lvl8pPr marL="1988820" algn="ctr" rtl="0" fontAlgn="base">
        <a:lnSpc>
          <a:spcPct val="90000"/>
        </a:lnSpc>
        <a:spcBef>
          <a:spcPts val="315"/>
        </a:spcBef>
        <a:spcAft>
          <a:spcPct val="0"/>
        </a:spcAft>
        <a:defRPr sz="1300">
          <a:solidFill>
            <a:srgbClr val="FFFFFF"/>
          </a:solidFill>
          <a:latin typeface="+mn-lt"/>
          <a:ea typeface="+mn-ea"/>
          <a:cs typeface="+mn-cs"/>
          <a:sym typeface="Arial" charset="0"/>
        </a:defRPr>
      </a:lvl8pPr>
      <a:lvl9pPr marL="2194560" algn="ctr" rtl="0" fontAlgn="base">
        <a:lnSpc>
          <a:spcPct val="90000"/>
        </a:lnSpc>
        <a:spcBef>
          <a:spcPts val="315"/>
        </a:spcBef>
        <a:spcAft>
          <a:spcPct val="0"/>
        </a:spcAft>
        <a:defRPr sz="1300">
          <a:solidFill>
            <a:srgbClr val="FFFFFF"/>
          </a:solidFill>
          <a:latin typeface="+mn-lt"/>
          <a:ea typeface="+mn-ea"/>
          <a:cs typeface="+mn-cs"/>
          <a:sym typeface="Arial"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bwMode="auto">
          <a:xfrm>
            <a:off x="389335" y="485775"/>
            <a:ext cx="8370332"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2860" tIns="22860" rIns="22860" bIns="22860" numCol="1" anchor="t" anchorCtr="0" compatLnSpc="1">
            <a:prstTxWarp prst="textNoShape">
              <a:avLst/>
            </a:prstTxWarp>
          </a:bodyPr>
          <a:lstStyle/>
          <a:p>
            <a:pPr lvl="0"/>
            <a:r>
              <a:rPr lang="en-US">
                <a:sym typeface="Sketch Gothic Bold" charset="0"/>
              </a:rPr>
              <a:t>Click to edit Master title style</a:t>
            </a:r>
          </a:p>
        </p:txBody>
      </p:sp>
      <p:sp>
        <p:nvSpPr>
          <p:cNvPr id="13314" name="Rectangle 2"/>
          <p:cNvSpPr>
            <a:spLocks noGrp="1" noChangeArrowheads="1"/>
          </p:cNvSpPr>
          <p:nvPr>
            <p:ph type="body" idx="1"/>
          </p:nvPr>
        </p:nvSpPr>
        <p:spPr bwMode="auto">
          <a:xfrm>
            <a:off x="389335" y="1085850"/>
            <a:ext cx="8370332" cy="3568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sym typeface="Sketch Gothic Light" charset="0"/>
              </a:rPr>
              <a:t>Click to edit Master text styles</a:t>
            </a:r>
          </a:p>
          <a:p>
            <a:pPr lvl="1"/>
            <a:r>
              <a:rPr lang="en-US">
                <a:sym typeface="Sketch Gothic Light" charset="0"/>
              </a:rPr>
              <a:t>Second level</a:t>
            </a:r>
          </a:p>
          <a:p>
            <a:pPr lvl="2"/>
            <a:r>
              <a:rPr lang="en-US">
                <a:sym typeface="Sketch Gothic Light" charset="0"/>
              </a:rPr>
              <a:t>Third level</a:t>
            </a:r>
          </a:p>
          <a:p>
            <a:pPr lvl="3"/>
            <a:r>
              <a:rPr lang="en-US">
                <a:sym typeface="Sketch Gothic Light" charset="0"/>
              </a:rPr>
              <a:t>Fourth level</a:t>
            </a:r>
          </a:p>
          <a:p>
            <a:pPr lvl="4"/>
            <a:r>
              <a:rPr lang="en-US">
                <a:sym typeface="Sketch Gothic Light" charset="0"/>
              </a:rPr>
              <a:t>Fifth level</a:t>
            </a:r>
          </a:p>
        </p:txBody>
      </p:sp>
    </p:spTree>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ransition xmlns:p14="http://schemas.microsoft.com/office/powerpoint/2010/main"/>
  <p:txStyles>
    <p:titleStyle>
      <a:lvl1pPr algn="l" rtl="0" fontAlgn="base">
        <a:lnSpc>
          <a:spcPct val="90000"/>
        </a:lnSpc>
        <a:spcBef>
          <a:spcPct val="0"/>
        </a:spcBef>
        <a:spcAft>
          <a:spcPct val="0"/>
        </a:spcAft>
        <a:defRPr sz="4900">
          <a:solidFill>
            <a:srgbClr val="FFFFFF"/>
          </a:solidFill>
          <a:latin typeface="+mj-lt"/>
          <a:ea typeface="+mj-ea"/>
          <a:cs typeface="+mj-cs"/>
          <a:sym typeface="Sketch Gothic Bold" charset="0"/>
        </a:defRPr>
      </a:lvl1pPr>
      <a:lvl2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2pPr>
      <a:lvl3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3pPr>
      <a:lvl4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4pPr>
      <a:lvl5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5pPr>
      <a:lvl6pPr marL="20574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6pPr>
      <a:lvl7pPr marL="41148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7pPr>
      <a:lvl8pPr marL="61722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8pPr>
      <a:lvl9pPr marL="82296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9pPr>
    </p:titleStyle>
    <p:bodyStyle>
      <a:lvl1pPr marL="207169" indent="-207169" algn="l" rtl="0" fontAlgn="base">
        <a:lnSpc>
          <a:spcPct val="90000"/>
        </a:lnSpc>
        <a:spcBef>
          <a:spcPts val="585"/>
        </a:spcBef>
        <a:spcAft>
          <a:spcPct val="0"/>
        </a:spcAft>
        <a:buClr>
          <a:srgbClr val="FFFFFF"/>
        </a:buClr>
        <a:buSzPct val="89000"/>
        <a:buFont typeface="Sketch Gothic Light" charset="0"/>
        <a:buChar char="•"/>
        <a:defRPr sz="25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0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xmlns:p14="http://schemas.microsoft.com/office/powerpoint/2010/main"/>
  <p:txStyles>
    <p:titleStyle>
      <a:lvl1pPr algn="l" rtl="0" fontAlgn="base">
        <a:lnSpc>
          <a:spcPct val="90000"/>
        </a:lnSpc>
        <a:spcBef>
          <a:spcPct val="0"/>
        </a:spcBef>
        <a:spcAft>
          <a:spcPct val="0"/>
        </a:spcAft>
        <a:defRPr sz="2800">
          <a:solidFill>
            <a:schemeClr val="tx1"/>
          </a:solidFill>
          <a:latin typeface="+mj-lt"/>
          <a:ea typeface="+mj-ea"/>
          <a:cs typeface="+mj-cs"/>
          <a:sym typeface="Arial" charset="0"/>
        </a:defRPr>
      </a:lvl1pPr>
      <a:lvl2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2pPr>
      <a:lvl3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3pPr>
      <a:lvl4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4pPr>
      <a:lvl5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5pPr>
      <a:lvl6pPr marL="20574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6pPr>
      <a:lvl7pPr marL="41148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7pPr>
      <a:lvl8pPr marL="61722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8pPr>
      <a:lvl9pPr marL="82296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9pPr>
    </p:titleStyle>
    <p:bodyStyle>
      <a:lvl1pPr marL="207169" indent="-207169" algn="l" rtl="0" fontAlgn="base">
        <a:lnSpc>
          <a:spcPct val="90000"/>
        </a:lnSpc>
        <a:spcBef>
          <a:spcPts val="585"/>
        </a:spcBef>
        <a:spcAft>
          <a:spcPct val="0"/>
        </a:spcAft>
        <a:buClr>
          <a:srgbClr val="FFFFFF"/>
        </a:buClr>
        <a:buSzPct val="89000"/>
        <a:buFont typeface="Arial" charset="0"/>
        <a:buChar char="•"/>
        <a:defRPr sz="2200">
          <a:solidFill>
            <a:schemeClr val="tx1"/>
          </a:solidFill>
          <a:latin typeface="+mn-lt"/>
          <a:ea typeface="+mn-ea"/>
          <a:cs typeface="+mn-cs"/>
          <a:sym typeface="Arial" charset="0"/>
        </a:defRPr>
      </a:lvl1pPr>
      <a:lvl2pPr marL="385048" indent="-177880" algn="l" rtl="0" fontAlgn="base">
        <a:lnSpc>
          <a:spcPct val="90000"/>
        </a:lnSpc>
        <a:spcBef>
          <a:spcPts val="495"/>
        </a:spcBef>
        <a:spcAft>
          <a:spcPct val="0"/>
        </a:spcAft>
        <a:buClr>
          <a:srgbClr val="FFFFFF"/>
        </a:buClr>
        <a:buSzPct val="89000"/>
        <a:buFont typeface="Arial" charset="0"/>
        <a:buChar char="•"/>
        <a:defRPr sz="1900">
          <a:solidFill>
            <a:schemeClr val="tx1"/>
          </a:solidFill>
          <a:latin typeface="+mn-lt"/>
          <a:ea typeface="+mn-ea"/>
          <a:cs typeface="+mn-cs"/>
          <a:sym typeface="Arial" charset="0"/>
        </a:defRPr>
      </a:lvl2pPr>
      <a:lvl3pPr marL="566500" indent="-181451" algn="l" rtl="0" fontAlgn="base">
        <a:lnSpc>
          <a:spcPct val="90000"/>
        </a:lnSpc>
        <a:spcBef>
          <a:spcPts val="450"/>
        </a:spcBef>
        <a:spcAft>
          <a:spcPct val="0"/>
        </a:spcAft>
        <a:buClr>
          <a:srgbClr val="FFFFFF"/>
        </a:buClr>
        <a:buSzPct val="89000"/>
        <a:buFont typeface="Arial" charset="0"/>
        <a:buChar char="•"/>
        <a:defRPr sz="1600">
          <a:solidFill>
            <a:schemeClr val="tx1"/>
          </a:solidFill>
          <a:latin typeface="+mn-lt"/>
          <a:ea typeface="+mn-ea"/>
          <a:cs typeface="+mn-cs"/>
          <a:sym typeface="Arial"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bwMode="auto">
          <a:xfrm>
            <a:off x="389335" y="485775"/>
            <a:ext cx="8370332"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2860" tIns="22860" rIns="22860" bIns="22860" numCol="1" anchor="t" anchorCtr="0" compatLnSpc="1">
            <a:prstTxWarp prst="textNoShape">
              <a:avLst/>
            </a:prstTxWarp>
          </a:bodyPr>
          <a:lstStyle/>
          <a:p>
            <a:pPr lvl="0"/>
            <a:r>
              <a:rPr lang="en-US">
                <a:sym typeface="Sketch Gothic Bold" charset="0"/>
              </a:rPr>
              <a:t>Click to edit Master title style</a:t>
            </a:r>
          </a:p>
        </p:txBody>
      </p:sp>
      <p:sp>
        <p:nvSpPr>
          <p:cNvPr id="15362" name="Rectangle 2"/>
          <p:cNvSpPr>
            <a:spLocks noGrp="1" noChangeArrowheads="1"/>
          </p:cNvSpPr>
          <p:nvPr>
            <p:ph type="body" idx="1"/>
          </p:nvPr>
        </p:nvSpPr>
        <p:spPr bwMode="auto">
          <a:xfrm>
            <a:off x="389335" y="1085850"/>
            <a:ext cx="8370332" cy="3568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sym typeface="Sketch Gothic Light" charset="0"/>
              </a:rPr>
              <a:t>Click to edit Master text styles</a:t>
            </a:r>
          </a:p>
          <a:p>
            <a:pPr lvl="1"/>
            <a:r>
              <a:rPr lang="en-US">
                <a:sym typeface="Sketch Gothic Light" charset="0"/>
              </a:rPr>
              <a:t>Second level</a:t>
            </a:r>
          </a:p>
          <a:p>
            <a:pPr lvl="2"/>
            <a:r>
              <a:rPr lang="en-US">
                <a:sym typeface="Sketch Gothic Light" charset="0"/>
              </a:rPr>
              <a:t>Third level</a:t>
            </a:r>
          </a:p>
          <a:p>
            <a:pPr lvl="3"/>
            <a:r>
              <a:rPr lang="en-US">
                <a:sym typeface="Sketch Gothic Light" charset="0"/>
              </a:rPr>
              <a:t>Fourth level</a:t>
            </a:r>
          </a:p>
          <a:p>
            <a:pPr lvl="4"/>
            <a:r>
              <a:rPr lang="en-US">
                <a:sym typeface="Sketch Gothic Light" charset="0"/>
              </a:rPr>
              <a:t>Fifth level</a:t>
            </a: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Lst>
  <p:transition xmlns:p14="http://schemas.microsoft.com/office/powerpoint/2010/main"/>
  <p:txStyles>
    <p:titleStyle>
      <a:lvl1pPr algn="l" rtl="0" fontAlgn="base">
        <a:lnSpc>
          <a:spcPct val="90000"/>
        </a:lnSpc>
        <a:spcBef>
          <a:spcPct val="0"/>
        </a:spcBef>
        <a:spcAft>
          <a:spcPct val="0"/>
        </a:spcAft>
        <a:defRPr sz="4900">
          <a:solidFill>
            <a:srgbClr val="FFFFFF"/>
          </a:solidFill>
          <a:latin typeface="+mj-lt"/>
          <a:ea typeface="+mj-ea"/>
          <a:cs typeface="+mj-cs"/>
          <a:sym typeface="Sketch Gothic Bold" charset="0"/>
        </a:defRPr>
      </a:lvl1pPr>
      <a:lvl2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2pPr>
      <a:lvl3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3pPr>
      <a:lvl4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4pPr>
      <a:lvl5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5pPr>
      <a:lvl6pPr marL="20574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6pPr>
      <a:lvl7pPr marL="41148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7pPr>
      <a:lvl8pPr marL="61722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8pPr>
      <a:lvl9pPr marL="82296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9pPr>
    </p:titleStyle>
    <p:bodyStyle>
      <a:lvl1pPr marL="207169" indent="-207169" algn="l" rtl="0" fontAlgn="base">
        <a:lnSpc>
          <a:spcPct val="90000"/>
        </a:lnSpc>
        <a:spcBef>
          <a:spcPts val="585"/>
        </a:spcBef>
        <a:spcAft>
          <a:spcPct val="0"/>
        </a:spcAft>
        <a:buClr>
          <a:srgbClr val="FFFFFF"/>
        </a:buClr>
        <a:buSzPct val="89000"/>
        <a:buFont typeface="Sketch Gothic Light" charset="0"/>
        <a:buChar char="•"/>
        <a:defRPr sz="25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0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bwMode="auto">
          <a:xfrm>
            <a:off x="779383" y="2728913"/>
            <a:ext cx="8193167" cy="794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Arial Bold" charset="0"/>
              </a:rPr>
              <a:t>Click to edit Master title style</a:t>
            </a:r>
          </a:p>
        </p:txBody>
      </p:sp>
      <p:sp>
        <p:nvSpPr>
          <p:cNvPr id="16386" name="Rectangle 2"/>
          <p:cNvSpPr>
            <a:spLocks noGrp="1" noChangeArrowheads="1"/>
          </p:cNvSpPr>
          <p:nvPr>
            <p:ph type="body" idx="1"/>
          </p:nvPr>
        </p:nvSpPr>
        <p:spPr bwMode="auto">
          <a:xfrm>
            <a:off x="772954" y="3523297"/>
            <a:ext cx="8199596" cy="7608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Tree>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ransition xmlns:p14="http://schemas.microsoft.com/office/powerpoint/2010/main"/>
  <p:txStyles>
    <p:titleStyle>
      <a:lvl1pPr algn="l" rtl="0" fontAlgn="base">
        <a:lnSpc>
          <a:spcPct val="90000"/>
        </a:lnSpc>
        <a:spcBef>
          <a:spcPct val="0"/>
        </a:spcBef>
        <a:spcAft>
          <a:spcPct val="0"/>
        </a:spcAft>
        <a:defRPr sz="2800">
          <a:solidFill>
            <a:srgbClr val="FFFFFF"/>
          </a:solidFill>
          <a:latin typeface="+mj-lt"/>
          <a:ea typeface="+mj-ea"/>
          <a:cs typeface="+mj-cs"/>
          <a:sym typeface="Arial Bold" charset="0"/>
        </a:defRPr>
      </a:lvl1pPr>
      <a:lvl2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2pPr>
      <a:lvl3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3pPr>
      <a:lvl4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4pPr>
      <a:lvl5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5pPr>
      <a:lvl6pPr marL="20574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6pPr>
      <a:lvl7pPr marL="41148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7pPr>
      <a:lvl8pPr marL="61722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8pPr>
      <a:lvl9pPr marL="82296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9pPr>
    </p:titleStyle>
    <p:bodyStyle>
      <a:lvl1pPr algn="l" rtl="0" fontAlgn="base">
        <a:lnSpc>
          <a:spcPct val="90000"/>
        </a:lnSpc>
        <a:spcBef>
          <a:spcPct val="0"/>
        </a:spcBef>
        <a:spcAft>
          <a:spcPct val="0"/>
        </a:spcAft>
        <a:defRPr sz="2300">
          <a:solidFill>
            <a:srgbClr val="FFFFFF"/>
          </a:solidFill>
          <a:latin typeface="+mn-lt"/>
          <a:ea typeface="+mn-ea"/>
          <a:cs typeface="+mn-cs"/>
          <a:sym typeface="Arial" charset="0"/>
        </a:defRPr>
      </a:lvl1pPr>
      <a:lvl2pPr marL="348615" algn="ctr" rtl="0" fontAlgn="base">
        <a:lnSpc>
          <a:spcPct val="90000"/>
        </a:lnSpc>
        <a:spcBef>
          <a:spcPts val="495"/>
        </a:spcBef>
        <a:spcAft>
          <a:spcPct val="0"/>
        </a:spcAft>
        <a:defRPr sz="1900">
          <a:solidFill>
            <a:srgbClr val="FFFFFF"/>
          </a:solidFill>
          <a:latin typeface="+mn-lt"/>
          <a:ea typeface="+mn-ea"/>
          <a:cs typeface="+mn-cs"/>
          <a:sym typeface="Arial" charset="0"/>
        </a:defRPr>
      </a:lvl2pPr>
      <a:lvl3pPr marL="685800" algn="ctr" rtl="0" fontAlgn="base">
        <a:lnSpc>
          <a:spcPct val="90000"/>
        </a:lnSpc>
        <a:spcBef>
          <a:spcPts val="450"/>
        </a:spcBef>
        <a:spcAft>
          <a:spcPct val="0"/>
        </a:spcAft>
        <a:defRPr sz="1600">
          <a:solidFill>
            <a:srgbClr val="FFFFFF"/>
          </a:solidFill>
          <a:latin typeface="+mn-lt"/>
          <a:ea typeface="+mn-ea"/>
          <a:cs typeface="+mn-cs"/>
          <a:sym typeface="Arial" charset="0"/>
        </a:defRPr>
      </a:lvl3pPr>
      <a:lvl4pPr marL="1022985" algn="ctr" rtl="0" fontAlgn="base">
        <a:lnSpc>
          <a:spcPct val="90000"/>
        </a:lnSpc>
        <a:spcBef>
          <a:spcPts val="315"/>
        </a:spcBef>
        <a:spcAft>
          <a:spcPct val="0"/>
        </a:spcAft>
        <a:defRPr sz="1300">
          <a:solidFill>
            <a:srgbClr val="FFFFFF"/>
          </a:solidFill>
          <a:latin typeface="+mn-lt"/>
          <a:ea typeface="+mn-ea"/>
          <a:cs typeface="+mn-cs"/>
          <a:sym typeface="Arial" charset="0"/>
        </a:defRPr>
      </a:lvl4pPr>
      <a:lvl5pPr marL="1371600" algn="ctr" rtl="0" fontAlgn="base">
        <a:lnSpc>
          <a:spcPct val="90000"/>
        </a:lnSpc>
        <a:spcBef>
          <a:spcPts val="315"/>
        </a:spcBef>
        <a:spcAft>
          <a:spcPct val="0"/>
        </a:spcAft>
        <a:defRPr sz="1300">
          <a:solidFill>
            <a:srgbClr val="FFFFFF"/>
          </a:solidFill>
          <a:latin typeface="+mn-lt"/>
          <a:ea typeface="+mn-ea"/>
          <a:cs typeface="+mn-cs"/>
          <a:sym typeface="Arial" charset="0"/>
        </a:defRPr>
      </a:lvl5pPr>
      <a:lvl6pPr marL="1577340" algn="ctr" rtl="0" fontAlgn="base">
        <a:lnSpc>
          <a:spcPct val="90000"/>
        </a:lnSpc>
        <a:spcBef>
          <a:spcPts val="315"/>
        </a:spcBef>
        <a:spcAft>
          <a:spcPct val="0"/>
        </a:spcAft>
        <a:defRPr sz="1300">
          <a:solidFill>
            <a:srgbClr val="FFFFFF"/>
          </a:solidFill>
          <a:latin typeface="+mn-lt"/>
          <a:ea typeface="+mn-ea"/>
          <a:cs typeface="+mn-cs"/>
          <a:sym typeface="Arial" charset="0"/>
        </a:defRPr>
      </a:lvl6pPr>
      <a:lvl7pPr marL="1783080" algn="ctr" rtl="0" fontAlgn="base">
        <a:lnSpc>
          <a:spcPct val="90000"/>
        </a:lnSpc>
        <a:spcBef>
          <a:spcPts val="315"/>
        </a:spcBef>
        <a:spcAft>
          <a:spcPct val="0"/>
        </a:spcAft>
        <a:defRPr sz="1300">
          <a:solidFill>
            <a:srgbClr val="FFFFFF"/>
          </a:solidFill>
          <a:latin typeface="+mn-lt"/>
          <a:ea typeface="+mn-ea"/>
          <a:cs typeface="+mn-cs"/>
          <a:sym typeface="Arial" charset="0"/>
        </a:defRPr>
      </a:lvl7pPr>
      <a:lvl8pPr marL="1988820" algn="ctr" rtl="0" fontAlgn="base">
        <a:lnSpc>
          <a:spcPct val="90000"/>
        </a:lnSpc>
        <a:spcBef>
          <a:spcPts val="315"/>
        </a:spcBef>
        <a:spcAft>
          <a:spcPct val="0"/>
        </a:spcAft>
        <a:defRPr sz="1300">
          <a:solidFill>
            <a:srgbClr val="FFFFFF"/>
          </a:solidFill>
          <a:latin typeface="+mn-lt"/>
          <a:ea typeface="+mn-ea"/>
          <a:cs typeface="+mn-cs"/>
          <a:sym typeface="Arial" charset="0"/>
        </a:defRPr>
      </a:lvl8pPr>
      <a:lvl9pPr marL="2194560" algn="ctr" rtl="0" fontAlgn="base">
        <a:lnSpc>
          <a:spcPct val="90000"/>
        </a:lnSpc>
        <a:spcBef>
          <a:spcPts val="315"/>
        </a:spcBef>
        <a:spcAft>
          <a:spcPct val="0"/>
        </a:spcAft>
        <a:defRPr sz="1300">
          <a:solidFill>
            <a:srgbClr val="FFFFFF"/>
          </a:solidFill>
          <a:latin typeface="+mn-lt"/>
          <a:ea typeface="+mn-ea"/>
          <a:cs typeface="+mn-cs"/>
          <a:sym typeface="Arial"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ransition xmlns:p14="http://schemas.microsoft.com/office/powerpoint/2010/main"/>
  <p:txStyles>
    <p:titleStyle>
      <a:lvl1pPr algn="l" rtl="0" fontAlgn="base">
        <a:lnSpc>
          <a:spcPct val="90000"/>
        </a:lnSpc>
        <a:spcBef>
          <a:spcPct val="0"/>
        </a:spcBef>
        <a:spcAft>
          <a:spcPct val="0"/>
        </a:spcAft>
        <a:defRPr sz="2800">
          <a:solidFill>
            <a:srgbClr val="FFFFFF"/>
          </a:solidFill>
          <a:latin typeface="+mj-lt"/>
          <a:ea typeface="+mj-ea"/>
          <a:cs typeface="+mj-cs"/>
          <a:sym typeface="Arial" charset="0"/>
        </a:defRPr>
      </a:lvl1pPr>
      <a:lvl2pPr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2pPr>
      <a:lvl3pPr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3pPr>
      <a:lvl4pPr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4pPr>
      <a:lvl5pPr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5pPr>
      <a:lvl6pPr marL="205740"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6pPr>
      <a:lvl7pPr marL="411480"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7pPr>
      <a:lvl8pPr marL="617220"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8pPr>
      <a:lvl9pPr marL="822960"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9pPr>
    </p:titleStyle>
    <p:bodyStyle>
      <a:lvl1pPr marL="207169" indent="-207169" algn="l" rtl="0" fontAlgn="base">
        <a:lnSpc>
          <a:spcPct val="90000"/>
        </a:lnSpc>
        <a:spcBef>
          <a:spcPts val="585"/>
        </a:spcBef>
        <a:spcAft>
          <a:spcPct val="0"/>
        </a:spcAft>
        <a:buClr>
          <a:srgbClr val="FFFFFF"/>
        </a:buClr>
        <a:buSzPct val="89000"/>
        <a:buFont typeface="Arial" charset="0"/>
        <a:buChar char="•"/>
        <a:defRPr sz="2200">
          <a:solidFill>
            <a:srgbClr val="FFFFFF"/>
          </a:solidFill>
          <a:latin typeface="+mn-lt"/>
          <a:ea typeface="+mn-ea"/>
          <a:cs typeface="+mn-cs"/>
          <a:sym typeface="Arial" charset="0"/>
        </a:defRPr>
      </a:lvl1pPr>
      <a:lvl2pPr marL="385048" indent="-177880" algn="l" rtl="0" fontAlgn="base">
        <a:lnSpc>
          <a:spcPct val="90000"/>
        </a:lnSpc>
        <a:spcBef>
          <a:spcPts val="495"/>
        </a:spcBef>
        <a:spcAft>
          <a:spcPct val="0"/>
        </a:spcAft>
        <a:buClr>
          <a:srgbClr val="FFFFFF"/>
        </a:buClr>
        <a:buSzPct val="89000"/>
        <a:buFont typeface="Arial" charset="0"/>
        <a:buChar char="•"/>
        <a:defRPr sz="1900">
          <a:solidFill>
            <a:srgbClr val="FFFFFF"/>
          </a:solidFill>
          <a:latin typeface="+mn-lt"/>
          <a:ea typeface="+mn-ea"/>
          <a:cs typeface="+mn-cs"/>
          <a:sym typeface="Arial" charset="0"/>
        </a:defRPr>
      </a:lvl2pPr>
      <a:lvl3pPr marL="566500" indent="-181451" algn="l" rtl="0" fontAlgn="base">
        <a:lnSpc>
          <a:spcPct val="90000"/>
        </a:lnSpc>
        <a:spcBef>
          <a:spcPts val="450"/>
        </a:spcBef>
        <a:spcAft>
          <a:spcPct val="0"/>
        </a:spcAft>
        <a:buClr>
          <a:srgbClr val="FFFFFF"/>
        </a:buClr>
        <a:buSzPct val="89000"/>
        <a:buFont typeface="Arial" charset="0"/>
        <a:buChar char="•"/>
        <a:defRPr sz="1600">
          <a:solidFill>
            <a:srgbClr val="FFFFFF"/>
          </a:solidFill>
          <a:latin typeface="+mn-lt"/>
          <a:ea typeface="+mn-ea"/>
          <a:cs typeface="+mn-cs"/>
          <a:sym typeface="Arial"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bwMode="auto">
          <a:xfrm>
            <a:off x="388620" y="480060"/>
            <a:ext cx="8372475" cy="5086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2860" tIns="22860" rIns="22860" bIns="22860" numCol="1" anchor="t" anchorCtr="0" compatLnSpc="1">
            <a:prstTxWarp prst="textNoShape">
              <a:avLst/>
            </a:prstTxWarp>
          </a:bodyPr>
          <a:lstStyle/>
          <a:p>
            <a:pPr lvl="0"/>
            <a:r>
              <a:rPr lang="en-US">
                <a:sym typeface="Sketch Gothic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transition xmlns:p14="http://schemas.microsoft.com/office/powerpoint/2010/main"/>
  <p:txStyles>
    <p:titleStyle>
      <a:lvl1pPr algn="l" rtl="0" fontAlgn="base">
        <a:lnSpc>
          <a:spcPct val="90000"/>
        </a:lnSpc>
        <a:spcBef>
          <a:spcPct val="0"/>
        </a:spcBef>
        <a:spcAft>
          <a:spcPct val="0"/>
        </a:spcAft>
        <a:defRPr sz="3800">
          <a:solidFill>
            <a:srgbClr val="FFFFFF"/>
          </a:solidFill>
          <a:latin typeface="+mj-lt"/>
          <a:ea typeface="+mj-ea"/>
          <a:cs typeface="+mj-cs"/>
          <a:sym typeface="Sketch Gothic Bold" charset="0"/>
        </a:defRPr>
      </a:lvl1pPr>
      <a:lvl2pPr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2pPr>
      <a:lvl3pPr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3pPr>
      <a:lvl4pPr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4pPr>
      <a:lvl5pPr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5pPr>
      <a:lvl6pPr marL="205740"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6pPr>
      <a:lvl7pPr marL="411480"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7pPr>
      <a:lvl8pPr marL="617220"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8pPr>
      <a:lvl9pPr marL="822960"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9pPr>
    </p:titleStyle>
    <p:bodyStyle>
      <a:lvl1pPr marL="207169" indent="-207169" algn="l" rtl="0" fontAlgn="base">
        <a:lnSpc>
          <a:spcPct val="90000"/>
        </a:lnSpc>
        <a:spcBef>
          <a:spcPts val="585"/>
        </a:spcBef>
        <a:spcAft>
          <a:spcPct val="0"/>
        </a:spcAft>
        <a:buClr>
          <a:srgbClr val="FFFFFF"/>
        </a:buClr>
        <a:buSzPct val="89000"/>
        <a:buFont typeface="Sketch Gothic Light" charset="0"/>
        <a:buChar char="•"/>
        <a:defRPr sz="24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2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19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bwMode="auto">
          <a:xfrm>
            <a:off x="777955" y="4389120"/>
            <a:ext cx="8373189" cy="577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Sketch Gothic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ransition xmlns:p14="http://schemas.microsoft.com/office/powerpoint/2010/main"/>
  <p:txStyles>
    <p:titleStyle>
      <a:lvl1pPr algn="l" rtl="0" fontAlgn="base">
        <a:lnSpc>
          <a:spcPct val="90000"/>
        </a:lnSpc>
        <a:spcBef>
          <a:spcPct val="0"/>
        </a:spcBef>
        <a:spcAft>
          <a:spcPct val="0"/>
        </a:spcAft>
        <a:defRPr sz="4300">
          <a:solidFill>
            <a:srgbClr val="FF9933"/>
          </a:solidFill>
          <a:latin typeface="+mj-lt"/>
          <a:ea typeface="+mj-ea"/>
          <a:cs typeface="+mj-cs"/>
          <a:sym typeface="Sketch Gothic Bold" charset="0"/>
        </a:defRPr>
      </a:lvl1pPr>
      <a:lvl2pPr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2pPr>
      <a:lvl3pPr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3pPr>
      <a:lvl4pPr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4pPr>
      <a:lvl5pPr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5pPr>
      <a:lvl6pPr marL="205740"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6pPr>
      <a:lvl7pPr marL="411480"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7pPr>
      <a:lvl8pPr marL="617220"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8pPr>
      <a:lvl9pPr marL="822960"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9pPr>
    </p:titleStyle>
    <p:bodyStyle>
      <a:lvl1pPr marL="207169" indent="-207169" algn="l" rtl="0" fontAlgn="base">
        <a:lnSpc>
          <a:spcPct val="90000"/>
        </a:lnSpc>
        <a:spcBef>
          <a:spcPts val="585"/>
        </a:spcBef>
        <a:spcAft>
          <a:spcPct val="0"/>
        </a:spcAft>
        <a:buClr>
          <a:srgbClr val="FFFFFF"/>
        </a:buClr>
        <a:buSzPct val="89000"/>
        <a:buFont typeface="Arial" charset="0"/>
        <a:buChar char="•"/>
        <a:defRPr sz="2200">
          <a:solidFill>
            <a:srgbClr val="FFFFFF"/>
          </a:solidFill>
          <a:latin typeface="+mn-lt"/>
          <a:ea typeface="+mn-ea"/>
          <a:cs typeface="+mn-cs"/>
          <a:sym typeface="Arial" charset="0"/>
        </a:defRPr>
      </a:lvl1pPr>
      <a:lvl2pPr marL="385048" indent="-177880" algn="l" rtl="0" fontAlgn="base">
        <a:lnSpc>
          <a:spcPct val="90000"/>
        </a:lnSpc>
        <a:spcBef>
          <a:spcPts val="495"/>
        </a:spcBef>
        <a:spcAft>
          <a:spcPct val="0"/>
        </a:spcAft>
        <a:buClr>
          <a:srgbClr val="FFFFFF"/>
        </a:buClr>
        <a:buSzPct val="89000"/>
        <a:buFont typeface="Arial" charset="0"/>
        <a:buChar char="•"/>
        <a:defRPr sz="1900">
          <a:solidFill>
            <a:srgbClr val="FFFFFF"/>
          </a:solidFill>
          <a:latin typeface="+mn-lt"/>
          <a:ea typeface="+mn-ea"/>
          <a:cs typeface="+mn-cs"/>
          <a:sym typeface="Arial" charset="0"/>
        </a:defRPr>
      </a:lvl2pPr>
      <a:lvl3pPr marL="566500" indent="-181451" algn="l" rtl="0" fontAlgn="base">
        <a:lnSpc>
          <a:spcPct val="90000"/>
        </a:lnSpc>
        <a:spcBef>
          <a:spcPts val="450"/>
        </a:spcBef>
        <a:spcAft>
          <a:spcPct val="0"/>
        </a:spcAft>
        <a:buClr>
          <a:srgbClr val="FFFFFF"/>
        </a:buClr>
        <a:buSzPct val="89000"/>
        <a:buFont typeface="Arial" charset="0"/>
        <a:buChar char="•"/>
        <a:defRPr sz="1600">
          <a:solidFill>
            <a:srgbClr val="FFFFFF"/>
          </a:solidFill>
          <a:latin typeface="+mn-lt"/>
          <a:ea typeface="+mn-ea"/>
          <a:cs typeface="+mn-cs"/>
          <a:sym typeface="Arial"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jpg"/><Relationship Id="rId8" Type="http://schemas.openxmlformats.org/officeDocument/2006/relationships/image" Target="../media/image27.png"/><Relationship Id="rId9"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hyperlink" Target="http://aws.amazon.com/free/" TargetMode="External"/><Relationship Id="rId4" Type="http://schemas.openxmlformats.org/officeDocument/2006/relationships/hyperlink" Target="http://aws.amazon.com/grants/" TargetMode="External"/><Relationship Id="rId5" Type="http://schemas.openxmlformats.org/officeDocument/2006/relationships/hyperlink" Target="http://aws.amazon.com/activate/"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6585" y="1385887"/>
            <a:ext cx="822960" cy="50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5217" y="528638"/>
            <a:ext cx="140089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853049"/>
            <a:ext cx="3078243" cy="155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35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7930" y="608648"/>
            <a:ext cx="2828925" cy="4585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3558" name="Rectangle 6"/>
          <p:cNvSpPr>
            <a:spLocks/>
          </p:cNvSpPr>
          <p:nvPr/>
        </p:nvSpPr>
        <p:spPr bwMode="auto">
          <a:xfrm>
            <a:off x="460058" y="1194435"/>
            <a:ext cx="3531870" cy="9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22860" tIns="22860" rIns="22860" bIns="22860"/>
          <a:lstStyle/>
          <a:p>
            <a:pPr>
              <a:lnSpc>
                <a:spcPct val="110000"/>
              </a:lnSpc>
            </a:pPr>
            <a:endParaRPr lang="en-US" sz="3300" dirty="0">
              <a:solidFill>
                <a:srgbClr val="FFFFFF"/>
              </a:solidFill>
              <a:latin typeface="Arial" charset="0"/>
              <a:ea typeface="ＭＳ Ｐゴシック" charset="0"/>
              <a:cs typeface="Arial" charset="0"/>
              <a:sym typeface="Arial" charset="0"/>
            </a:endParaRPr>
          </a:p>
        </p:txBody>
      </p:sp>
      <p:pic>
        <p:nvPicPr>
          <p:cNvPr id="2355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7993" y="629365"/>
            <a:ext cx="492919" cy="30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3560" name="Rectangle 8"/>
          <p:cNvSpPr>
            <a:spLocks/>
          </p:cNvSpPr>
          <p:nvPr/>
        </p:nvSpPr>
        <p:spPr bwMode="auto">
          <a:xfrm>
            <a:off x="334929" y="2724150"/>
            <a:ext cx="54029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22860" tIns="22860" rIns="22860" bIns="22860"/>
          <a:lstStyle/>
          <a:p>
            <a:pPr>
              <a:lnSpc>
                <a:spcPct val="90000"/>
              </a:lnSpc>
            </a:pPr>
            <a:r>
              <a:rPr lang="en-US" sz="4000" dirty="0" smtClean="0">
                <a:solidFill>
                  <a:srgbClr val="FFC000"/>
                </a:solidFill>
                <a:latin typeface="Arial Bold" charset="0"/>
                <a:ea typeface="ＭＳ Ｐゴシック" charset="0"/>
                <a:cs typeface="Arial Bold" charset="0"/>
                <a:sym typeface="Arial Bold" charset="0"/>
              </a:rPr>
              <a:t>AWS @ UT Dallas</a:t>
            </a:r>
          </a:p>
          <a:p>
            <a:pPr>
              <a:lnSpc>
                <a:spcPct val="90000"/>
              </a:lnSpc>
              <a:spcBef>
                <a:spcPts val="600"/>
              </a:spcBef>
            </a:pPr>
            <a:r>
              <a:rPr lang="en-US" sz="3200" dirty="0" smtClean="0">
                <a:solidFill>
                  <a:srgbClr val="FFC000"/>
                </a:solidFill>
                <a:latin typeface="Arial Bold" charset="0"/>
                <a:ea typeface="ＭＳ Ｐゴシック" charset="0"/>
                <a:cs typeface="Arial Bold" charset="0"/>
                <a:sym typeface="Arial Bold" charset="0"/>
              </a:rPr>
              <a:t>Linux Users Group</a:t>
            </a:r>
            <a:endParaRPr lang="en-US" sz="3200" dirty="0">
              <a:solidFill>
                <a:srgbClr val="FFC000"/>
              </a:solidFill>
              <a:latin typeface="Arial" charset="0"/>
              <a:ea typeface="ＭＳ Ｐゴシック" charset="0"/>
              <a:cs typeface="Arial" charset="0"/>
              <a:sym typeface="Arial" charset="0"/>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2671" y="1419614"/>
            <a:ext cx="1850378" cy="821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the AWS Console</a:t>
            </a:r>
            <a:endParaRPr lang="en-US" dirty="0"/>
          </a:p>
        </p:txBody>
      </p:sp>
      <p:pic>
        <p:nvPicPr>
          <p:cNvPr id="4" name="Content Placeholder 3" descr="00-cloudwatch-billing.jpg"/>
          <p:cNvPicPr>
            <a:picLocks noGrp="1" noChangeAspect="1"/>
          </p:cNvPicPr>
          <p:nvPr>
            <p:ph idx="1"/>
          </p:nvPr>
        </p:nvPicPr>
        <p:blipFill>
          <a:blip r:embed="rId2">
            <a:extLst>
              <a:ext uri="{28A0092B-C50C-407E-A947-70E740481C1C}">
                <a14:useLocalDpi xmlns:a14="http://schemas.microsoft.com/office/drawing/2010/main" val="0"/>
              </a:ext>
            </a:extLst>
          </a:blip>
          <a:srcRect t="16537" b="16537"/>
          <a:stretch>
            <a:fillRect/>
          </a:stretch>
        </p:blipFill>
        <p:spPr/>
      </p:pic>
    </p:spTree>
    <p:extLst>
      <p:ext uri="{BB962C8B-B14F-4D97-AF65-F5344CB8AC3E}">
        <p14:creationId xmlns:p14="http://schemas.microsoft.com/office/powerpoint/2010/main" val="1439172749"/>
      </p:ext>
    </p:extLst>
  </p:cSld>
  <p:clrMapOvr>
    <a:masterClrMapping/>
  </p:clrMapOvr>
  <p:transition xmlns:p14="http://schemas.microsoft.com/office/powerpoint/2010/mai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Create Alarm</a:t>
            </a:r>
            <a:endParaRPr lang="en-US" dirty="0"/>
          </a:p>
        </p:txBody>
      </p:sp>
      <p:pic>
        <p:nvPicPr>
          <p:cNvPr id="4" name="Content Placeholder 3" descr="01-cloudwatch-billing.jpg"/>
          <p:cNvPicPr>
            <a:picLocks noGrp="1" noChangeAspect="1"/>
          </p:cNvPicPr>
          <p:nvPr>
            <p:ph idx="1"/>
          </p:nvPr>
        </p:nvPicPr>
        <p:blipFill>
          <a:blip r:embed="rId2">
            <a:extLst>
              <a:ext uri="{28A0092B-C50C-407E-A947-70E740481C1C}">
                <a14:useLocalDpi xmlns:a14="http://schemas.microsoft.com/office/drawing/2010/main" val="0"/>
              </a:ext>
            </a:extLst>
          </a:blip>
          <a:srcRect t="16537" b="16537"/>
          <a:stretch>
            <a:fillRect/>
          </a:stretch>
        </p:blipFill>
        <p:spPr/>
      </p:pic>
    </p:spTree>
    <p:extLst>
      <p:ext uri="{BB962C8B-B14F-4D97-AF65-F5344CB8AC3E}">
        <p14:creationId xmlns:p14="http://schemas.microsoft.com/office/powerpoint/2010/main" val="2766068375"/>
      </p:ext>
    </p:extLst>
  </p:cSld>
  <p:clrMapOvr>
    <a:masterClrMapping/>
  </p:clrMapOvr>
  <p:transition xmlns:p14="http://schemas.microsoft.com/office/powerpoint/2010/mai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The </a:t>
            </a:r>
            <a:r>
              <a:rPr lang="en-US" dirty="0" err="1" smtClean="0"/>
              <a:t>EstimatedCharges</a:t>
            </a:r>
            <a:r>
              <a:rPr lang="en-US" dirty="0" smtClean="0"/>
              <a:t> Metric</a:t>
            </a:r>
            <a:endParaRPr lang="en-US" dirty="0"/>
          </a:p>
        </p:txBody>
      </p:sp>
      <p:pic>
        <p:nvPicPr>
          <p:cNvPr id="4" name="Content Placeholder 3" descr="02-cloudwatch-billing.jpg"/>
          <p:cNvPicPr>
            <a:picLocks noGrp="1" noChangeAspect="1"/>
          </p:cNvPicPr>
          <p:nvPr>
            <p:ph idx="1"/>
          </p:nvPr>
        </p:nvPicPr>
        <p:blipFill>
          <a:blip r:embed="rId2">
            <a:extLst>
              <a:ext uri="{28A0092B-C50C-407E-A947-70E740481C1C}">
                <a14:useLocalDpi xmlns:a14="http://schemas.microsoft.com/office/drawing/2010/main" val="0"/>
              </a:ext>
            </a:extLst>
          </a:blip>
          <a:srcRect t="16537" b="16537"/>
          <a:stretch>
            <a:fillRect/>
          </a:stretch>
        </p:blipFill>
        <p:spPr/>
      </p:pic>
    </p:spTree>
    <p:extLst>
      <p:ext uri="{BB962C8B-B14F-4D97-AF65-F5344CB8AC3E}">
        <p14:creationId xmlns:p14="http://schemas.microsoft.com/office/powerpoint/2010/main" val="2462059"/>
      </p:ext>
    </p:extLst>
  </p:cSld>
  <p:clrMapOvr>
    <a:masterClrMapping/>
  </p:clrMapOvr>
  <p:transition xmlns:p14="http://schemas.microsoft.com/office/powerpoint/2010/mai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Alarm</a:t>
            </a:r>
            <a:endParaRPr lang="en-US" dirty="0"/>
          </a:p>
        </p:txBody>
      </p:sp>
      <p:pic>
        <p:nvPicPr>
          <p:cNvPr id="4" name="Content Placeholder 3" descr="03-cloudwatch-billing.jpg"/>
          <p:cNvPicPr>
            <a:picLocks noGrp="1" noChangeAspect="1"/>
          </p:cNvPicPr>
          <p:nvPr>
            <p:ph idx="1"/>
          </p:nvPr>
        </p:nvPicPr>
        <p:blipFill>
          <a:blip r:embed="rId2">
            <a:extLst>
              <a:ext uri="{28A0092B-C50C-407E-A947-70E740481C1C}">
                <a14:useLocalDpi xmlns:a14="http://schemas.microsoft.com/office/drawing/2010/main" val="0"/>
              </a:ext>
            </a:extLst>
          </a:blip>
          <a:srcRect t="19918" b="19918"/>
          <a:stretch>
            <a:fillRect/>
          </a:stretch>
        </p:blipFill>
        <p:spPr/>
      </p:pic>
    </p:spTree>
    <p:extLst>
      <p:ext uri="{BB962C8B-B14F-4D97-AF65-F5344CB8AC3E}">
        <p14:creationId xmlns:p14="http://schemas.microsoft.com/office/powerpoint/2010/main" val="3728161386"/>
      </p:ext>
    </p:extLst>
  </p:cSld>
  <p:clrMapOvr>
    <a:masterClrMapping/>
  </p:clrMapOvr>
  <p:transition xmlns:p14="http://schemas.microsoft.com/office/powerpoint/2010/mai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9" y="666750"/>
            <a:ext cx="8205304" cy="3553926"/>
          </a:xfrm>
        </p:spPr>
        <p:txBody>
          <a:bodyPr anchor="ctr">
            <a:normAutofit/>
          </a:bodyPr>
          <a:lstStyle/>
          <a:p>
            <a:pPr marL="0" indent="0" algn="ctr">
              <a:buNone/>
            </a:pPr>
            <a:r>
              <a:rPr lang="en-US" sz="4800" dirty="0" smtClean="0"/>
              <a:t>What can I run on the AWS free tier?</a:t>
            </a:r>
          </a:p>
          <a:p>
            <a:pPr marL="0" indent="0" algn="ctr">
              <a:buNone/>
            </a:pPr>
            <a:endParaRPr lang="en-US" sz="4800" dirty="0"/>
          </a:p>
          <a:p>
            <a:pPr marL="0" indent="0" algn="ctr">
              <a:buNone/>
            </a:pPr>
            <a:r>
              <a:rPr lang="en-US" sz="4800" dirty="0" smtClean="0"/>
              <a:t>James</a:t>
            </a:r>
            <a:endParaRPr lang="en-US" sz="4800" dirty="0"/>
          </a:p>
        </p:txBody>
      </p:sp>
    </p:spTree>
    <p:extLst>
      <p:ext uri="{BB962C8B-B14F-4D97-AF65-F5344CB8AC3E}">
        <p14:creationId xmlns:p14="http://schemas.microsoft.com/office/powerpoint/2010/main" val="21399870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td-lug_lamborghini-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902044"/>
            <a:ext cx="1231900" cy="1384300"/>
          </a:xfrm>
          <a:prstGeom prst="rect">
            <a:avLst/>
          </a:prstGeom>
        </p:spPr>
      </p:pic>
      <p:pic>
        <p:nvPicPr>
          <p:cNvPr id="5" name="Picture 4" descr="utd-lug_netflix-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572" y="283977"/>
            <a:ext cx="2781299" cy="1236133"/>
          </a:xfrm>
          <a:prstGeom prst="rect">
            <a:avLst/>
          </a:prstGeom>
        </p:spPr>
      </p:pic>
      <p:pic>
        <p:nvPicPr>
          <p:cNvPr id="6" name="Picture 5" descr="utd-lug_imdb-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2647950"/>
            <a:ext cx="2047554" cy="1051078"/>
          </a:xfrm>
          <a:prstGeom prst="rect">
            <a:avLst/>
          </a:prstGeom>
        </p:spPr>
      </p:pic>
      <p:pic>
        <p:nvPicPr>
          <p:cNvPr id="8" name="Picture 7" descr="utd-lug_pinterest-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2800" y="4248150"/>
            <a:ext cx="2324100" cy="584200"/>
          </a:xfrm>
          <a:prstGeom prst="rect">
            <a:avLst/>
          </a:prstGeom>
        </p:spPr>
      </p:pic>
      <p:pic>
        <p:nvPicPr>
          <p:cNvPr id="9" name="Picture 8" descr="utd-lug_mojang.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2200" y="819150"/>
            <a:ext cx="2582779" cy="1291389"/>
          </a:xfrm>
          <a:prstGeom prst="rect">
            <a:avLst/>
          </a:prstGeom>
        </p:spPr>
      </p:pic>
      <p:pic>
        <p:nvPicPr>
          <p:cNvPr id="10" name="Picture 9" descr="utd-lug_nasa-logo_v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9554" y="1892846"/>
            <a:ext cx="3314701" cy="2044066"/>
          </a:xfrm>
          <a:prstGeom prst="rect">
            <a:avLst/>
          </a:prstGeom>
        </p:spPr>
      </p:pic>
      <p:pic>
        <p:nvPicPr>
          <p:cNvPr id="14" name="Picture 13" descr="utd-lug_reddit-logo.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05600" y="2914879"/>
            <a:ext cx="897976" cy="1231683"/>
          </a:xfrm>
          <a:prstGeom prst="rect">
            <a:avLst/>
          </a:prstGeom>
        </p:spPr>
      </p:pic>
    </p:spTree>
    <p:extLst>
      <p:ext uri="{BB962C8B-B14F-4D97-AF65-F5344CB8AC3E}">
        <p14:creationId xmlns:p14="http://schemas.microsoft.com/office/powerpoint/2010/main" val="31633429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897012" y="2641113"/>
            <a:ext cx="819868" cy="1270129"/>
            <a:chOff x="445052" y="2143189"/>
            <a:chExt cx="819868" cy="1270129"/>
          </a:xfrm>
        </p:grpSpPr>
        <p:pic>
          <p:nvPicPr>
            <p:cNvPr id="3" name="Picture 2" descr="EC2.png" title="EC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78" y="2143189"/>
              <a:ext cx="731520" cy="731520"/>
            </a:xfrm>
            <a:prstGeom prst="rect">
              <a:avLst/>
            </a:prstGeom>
          </p:spPr>
        </p:pic>
        <p:sp>
          <p:nvSpPr>
            <p:cNvPr id="14" name="TextBox 13"/>
            <p:cNvSpPr txBox="1"/>
            <p:nvPr/>
          </p:nvSpPr>
          <p:spPr>
            <a:xfrm>
              <a:off x="445052" y="2874709"/>
              <a:ext cx="819868" cy="538609"/>
            </a:xfrm>
            <a:prstGeom prst="rect">
              <a:avLst/>
            </a:prstGeom>
            <a:noFill/>
          </p:spPr>
          <p:txBody>
            <a:bodyPr wrap="none" rtlCol="0">
              <a:spAutoFit/>
            </a:bodyPr>
            <a:lstStyle/>
            <a:p>
              <a:r>
                <a:rPr lang="en-US" dirty="0" smtClean="0">
                  <a:solidFill>
                    <a:schemeClr val="bg1"/>
                  </a:solidFill>
                </a:rPr>
                <a:t>EC2</a:t>
              </a:r>
              <a:endParaRPr lang="en-US" dirty="0">
                <a:solidFill>
                  <a:schemeClr val="bg1"/>
                </a:solidFill>
              </a:endParaRPr>
            </a:p>
          </p:txBody>
        </p:sp>
      </p:grpSp>
      <p:grpSp>
        <p:nvGrpSpPr>
          <p:cNvPr id="33" name="Group 32"/>
          <p:cNvGrpSpPr/>
          <p:nvPr/>
        </p:nvGrpSpPr>
        <p:grpSpPr>
          <a:xfrm>
            <a:off x="2331416" y="1683622"/>
            <a:ext cx="762304" cy="1182033"/>
            <a:chOff x="1075776" y="427767"/>
            <a:chExt cx="762304" cy="1182033"/>
          </a:xfrm>
        </p:grpSpPr>
        <p:pic>
          <p:nvPicPr>
            <p:cNvPr id="12" name="Picture 11" descr="Amazon-Elastic-Load-Balac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560" y="427767"/>
              <a:ext cx="731520" cy="731520"/>
            </a:xfrm>
            <a:prstGeom prst="rect">
              <a:avLst/>
            </a:prstGeom>
          </p:spPr>
        </p:pic>
        <p:sp>
          <p:nvSpPr>
            <p:cNvPr id="16" name="Rectangle 15"/>
            <p:cNvSpPr/>
            <p:nvPr/>
          </p:nvSpPr>
          <p:spPr>
            <a:xfrm>
              <a:off x="1075776" y="1071191"/>
              <a:ext cx="762304" cy="538609"/>
            </a:xfrm>
            <a:prstGeom prst="rect">
              <a:avLst/>
            </a:prstGeom>
          </p:spPr>
          <p:txBody>
            <a:bodyPr wrap="none">
              <a:spAutoFit/>
            </a:bodyPr>
            <a:lstStyle/>
            <a:p>
              <a:r>
                <a:rPr lang="en-US" dirty="0" smtClean="0">
                  <a:solidFill>
                    <a:schemeClr val="bg1"/>
                  </a:solidFill>
                </a:rPr>
                <a:t>ELB</a:t>
              </a:r>
              <a:endParaRPr lang="en-US" dirty="0">
                <a:solidFill>
                  <a:schemeClr val="bg1"/>
                </a:solidFill>
              </a:endParaRPr>
            </a:p>
          </p:txBody>
        </p:sp>
      </p:grpSp>
      <p:grpSp>
        <p:nvGrpSpPr>
          <p:cNvPr id="32" name="Group 31"/>
          <p:cNvGrpSpPr/>
          <p:nvPr/>
        </p:nvGrpSpPr>
        <p:grpSpPr>
          <a:xfrm>
            <a:off x="575832" y="766800"/>
            <a:ext cx="1577644" cy="1268166"/>
            <a:chOff x="1986440" y="1340496"/>
            <a:chExt cx="1577644" cy="1268166"/>
          </a:xfrm>
        </p:grpSpPr>
        <p:pic>
          <p:nvPicPr>
            <p:cNvPr id="5" name="Picture 4" descr="Route-5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2200" y="1340496"/>
              <a:ext cx="731520" cy="731520"/>
            </a:xfrm>
            <a:prstGeom prst="rect">
              <a:avLst/>
            </a:prstGeom>
          </p:spPr>
        </p:pic>
        <p:sp>
          <p:nvSpPr>
            <p:cNvPr id="17" name="Rectangle 16"/>
            <p:cNvSpPr/>
            <p:nvPr/>
          </p:nvSpPr>
          <p:spPr>
            <a:xfrm>
              <a:off x="1986440" y="2070053"/>
              <a:ext cx="1577644" cy="538609"/>
            </a:xfrm>
            <a:prstGeom prst="rect">
              <a:avLst/>
            </a:prstGeom>
          </p:spPr>
          <p:txBody>
            <a:bodyPr wrap="none">
              <a:spAutoFit/>
            </a:bodyPr>
            <a:lstStyle/>
            <a:p>
              <a:r>
                <a:rPr lang="en-US" dirty="0" smtClean="0">
                  <a:solidFill>
                    <a:schemeClr val="bg1"/>
                  </a:solidFill>
                </a:rPr>
                <a:t>Route 53</a:t>
              </a:r>
              <a:endParaRPr lang="en-US" dirty="0">
                <a:solidFill>
                  <a:schemeClr val="bg1"/>
                </a:solidFill>
              </a:endParaRPr>
            </a:p>
          </p:txBody>
        </p:sp>
      </p:grpSp>
      <p:grpSp>
        <p:nvGrpSpPr>
          <p:cNvPr id="31" name="Group 30"/>
          <p:cNvGrpSpPr/>
          <p:nvPr/>
        </p:nvGrpSpPr>
        <p:grpSpPr>
          <a:xfrm>
            <a:off x="3657600" y="427767"/>
            <a:ext cx="731520" cy="1300741"/>
            <a:chOff x="3657600" y="427767"/>
            <a:chExt cx="731520" cy="1300741"/>
          </a:xfrm>
        </p:grpSpPr>
        <p:pic>
          <p:nvPicPr>
            <p:cNvPr id="6" name="Picture 5" descr="S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7600" y="427767"/>
              <a:ext cx="731520" cy="731520"/>
            </a:xfrm>
            <a:prstGeom prst="rect">
              <a:avLst/>
            </a:prstGeom>
          </p:spPr>
        </p:pic>
        <p:sp>
          <p:nvSpPr>
            <p:cNvPr id="18" name="Rectangle 17"/>
            <p:cNvSpPr/>
            <p:nvPr/>
          </p:nvSpPr>
          <p:spPr>
            <a:xfrm>
              <a:off x="3758729" y="1189899"/>
              <a:ext cx="540946" cy="538609"/>
            </a:xfrm>
            <a:prstGeom prst="rect">
              <a:avLst/>
            </a:prstGeom>
          </p:spPr>
          <p:txBody>
            <a:bodyPr wrap="none">
              <a:spAutoFit/>
            </a:bodyPr>
            <a:lstStyle/>
            <a:p>
              <a:r>
                <a:rPr lang="en-US" dirty="0" smtClean="0">
                  <a:solidFill>
                    <a:schemeClr val="bg1"/>
                  </a:solidFill>
                </a:rPr>
                <a:t>S3</a:t>
              </a:r>
              <a:endParaRPr lang="en-US" dirty="0">
                <a:solidFill>
                  <a:schemeClr val="bg1"/>
                </a:solidFill>
              </a:endParaRPr>
            </a:p>
          </p:txBody>
        </p:sp>
      </p:grpSp>
      <p:grpSp>
        <p:nvGrpSpPr>
          <p:cNvPr id="30" name="Group 29"/>
          <p:cNvGrpSpPr/>
          <p:nvPr/>
        </p:nvGrpSpPr>
        <p:grpSpPr>
          <a:xfrm>
            <a:off x="4939263" y="516700"/>
            <a:ext cx="750319" cy="1211808"/>
            <a:chOff x="4945360" y="727684"/>
            <a:chExt cx="750319" cy="1211808"/>
          </a:xfrm>
        </p:grpSpPr>
        <p:pic>
          <p:nvPicPr>
            <p:cNvPr id="7" name="Picture 6" descr="Amazon-Elastic-Block-Stora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8062" y="727684"/>
              <a:ext cx="731520" cy="731520"/>
            </a:xfrm>
            <a:prstGeom prst="rect">
              <a:avLst/>
            </a:prstGeom>
          </p:spPr>
        </p:pic>
        <p:sp>
          <p:nvSpPr>
            <p:cNvPr id="19" name="Rectangle 18"/>
            <p:cNvSpPr/>
            <p:nvPr/>
          </p:nvSpPr>
          <p:spPr>
            <a:xfrm>
              <a:off x="4945360" y="1400883"/>
              <a:ext cx="750319" cy="538609"/>
            </a:xfrm>
            <a:prstGeom prst="rect">
              <a:avLst/>
            </a:prstGeom>
          </p:spPr>
          <p:txBody>
            <a:bodyPr wrap="none">
              <a:spAutoFit/>
            </a:bodyPr>
            <a:lstStyle/>
            <a:p>
              <a:r>
                <a:rPr lang="en-US" dirty="0" smtClean="0">
                  <a:solidFill>
                    <a:schemeClr val="bg1"/>
                  </a:solidFill>
                </a:rPr>
                <a:t>EBS</a:t>
              </a:r>
              <a:endParaRPr lang="en-US" dirty="0">
                <a:solidFill>
                  <a:schemeClr val="bg1"/>
                </a:solidFill>
              </a:endParaRPr>
            </a:p>
          </p:txBody>
        </p:sp>
      </p:grpSp>
      <p:grpSp>
        <p:nvGrpSpPr>
          <p:cNvPr id="28" name="Group 27"/>
          <p:cNvGrpSpPr/>
          <p:nvPr/>
        </p:nvGrpSpPr>
        <p:grpSpPr>
          <a:xfrm>
            <a:off x="7377990" y="2389519"/>
            <a:ext cx="858547" cy="1319237"/>
            <a:chOff x="5288677" y="2145030"/>
            <a:chExt cx="858547" cy="1319237"/>
          </a:xfrm>
        </p:grpSpPr>
        <p:pic>
          <p:nvPicPr>
            <p:cNvPr id="8" name="Picture 7" descr="RD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3822" y="2145030"/>
              <a:ext cx="731520" cy="731520"/>
            </a:xfrm>
            <a:prstGeom prst="rect">
              <a:avLst/>
            </a:prstGeom>
          </p:spPr>
        </p:pic>
        <p:sp>
          <p:nvSpPr>
            <p:cNvPr id="20" name="Rectangle 19"/>
            <p:cNvSpPr/>
            <p:nvPr/>
          </p:nvSpPr>
          <p:spPr>
            <a:xfrm>
              <a:off x="5288677" y="2925658"/>
              <a:ext cx="858547" cy="538609"/>
            </a:xfrm>
            <a:prstGeom prst="rect">
              <a:avLst/>
            </a:prstGeom>
          </p:spPr>
          <p:txBody>
            <a:bodyPr wrap="none">
              <a:spAutoFit/>
            </a:bodyPr>
            <a:lstStyle/>
            <a:p>
              <a:r>
                <a:rPr lang="en-US" dirty="0" smtClean="0">
                  <a:solidFill>
                    <a:schemeClr val="bg1"/>
                  </a:solidFill>
                </a:rPr>
                <a:t>RDS  </a:t>
              </a:r>
              <a:endParaRPr lang="en-US" dirty="0">
                <a:solidFill>
                  <a:schemeClr val="bg1"/>
                </a:solidFill>
              </a:endParaRPr>
            </a:p>
          </p:txBody>
        </p:sp>
      </p:grpSp>
      <p:grpSp>
        <p:nvGrpSpPr>
          <p:cNvPr id="35" name="Group 34"/>
          <p:cNvGrpSpPr/>
          <p:nvPr/>
        </p:nvGrpSpPr>
        <p:grpSpPr>
          <a:xfrm>
            <a:off x="3249754" y="3463699"/>
            <a:ext cx="815692" cy="1295702"/>
            <a:chOff x="375040" y="3083267"/>
            <a:chExt cx="815692" cy="1295702"/>
          </a:xfrm>
        </p:grpSpPr>
        <p:pic>
          <p:nvPicPr>
            <p:cNvPr id="11" name="Picture 10" descr="SN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5040" y="3083267"/>
              <a:ext cx="731520" cy="731520"/>
            </a:xfrm>
            <a:prstGeom prst="rect">
              <a:avLst/>
            </a:prstGeom>
          </p:spPr>
        </p:pic>
        <p:sp>
          <p:nvSpPr>
            <p:cNvPr id="21" name="Rectangle 20"/>
            <p:cNvSpPr/>
            <p:nvPr/>
          </p:nvSpPr>
          <p:spPr>
            <a:xfrm>
              <a:off x="375040" y="3840360"/>
              <a:ext cx="815692" cy="538609"/>
            </a:xfrm>
            <a:prstGeom prst="rect">
              <a:avLst/>
            </a:prstGeom>
          </p:spPr>
          <p:txBody>
            <a:bodyPr wrap="none">
              <a:spAutoFit/>
            </a:bodyPr>
            <a:lstStyle/>
            <a:p>
              <a:r>
                <a:rPr lang="en-US" dirty="0" smtClean="0">
                  <a:solidFill>
                    <a:schemeClr val="bg1"/>
                  </a:solidFill>
                </a:rPr>
                <a:t>SNS</a:t>
              </a:r>
              <a:endParaRPr lang="en-US" dirty="0">
                <a:solidFill>
                  <a:schemeClr val="bg1"/>
                </a:solidFill>
              </a:endParaRPr>
            </a:p>
          </p:txBody>
        </p:sp>
      </p:grpSp>
      <p:grpSp>
        <p:nvGrpSpPr>
          <p:cNvPr id="27" name="Group 26"/>
          <p:cNvGrpSpPr/>
          <p:nvPr/>
        </p:nvGrpSpPr>
        <p:grpSpPr>
          <a:xfrm>
            <a:off x="6684849" y="570410"/>
            <a:ext cx="2106798" cy="1289785"/>
            <a:chOff x="5410200" y="666750"/>
            <a:chExt cx="2106798" cy="1289785"/>
          </a:xfrm>
        </p:grpSpPr>
        <p:pic>
          <p:nvPicPr>
            <p:cNvPr id="9" name="Picture 8" descr="CloudWatch.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666750"/>
              <a:ext cx="731520" cy="731520"/>
            </a:xfrm>
            <a:prstGeom prst="rect">
              <a:avLst/>
            </a:prstGeom>
          </p:spPr>
        </p:pic>
        <p:sp>
          <p:nvSpPr>
            <p:cNvPr id="22" name="Rectangle 21"/>
            <p:cNvSpPr/>
            <p:nvPr/>
          </p:nvSpPr>
          <p:spPr>
            <a:xfrm>
              <a:off x="5410200" y="1417926"/>
              <a:ext cx="2106798" cy="538609"/>
            </a:xfrm>
            <a:prstGeom prst="rect">
              <a:avLst/>
            </a:prstGeom>
          </p:spPr>
          <p:txBody>
            <a:bodyPr wrap="none">
              <a:spAutoFit/>
            </a:bodyPr>
            <a:lstStyle/>
            <a:p>
              <a:r>
                <a:rPr lang="en-US" dirty="0" smtClean="0">
                  <a:solidFill>
                    <a:schemeClr val="bg1"/>
                  </a:solidFill>
                </a:rPr>
                <a:t>CloudWatch</a:t>
              </a:r>
              <a:endParaRPr lang="en-US" dirty="0">
                <a:solidFill>
                  <a:schemeClr val="bg1"/>
                </a:solidFill>
              </a:endParaRPr>
            </a:p>
          </p:txBody>
        </p:sp>
      </p:grpSp>
      <p:grpSp>
        <p:nvGrpSpPr>
          <p:cNvPr id="26" name="Group 25"/>
          <p:cNvGrpSpPr/>
          <p:nvPr/>
        </p:nvGrpSpPr>
        <p:grpSpPr>
          <a:xfrm>
            <a:off x="5794123" y="3578056"/>
            <a:ext cx="1951357" cy="1296303"/>
            <a:chOff x="6541319" y="3578056"/>
            <a:chExt cx="1951357" cy="1296303"/>
          </a:xfrm>
        </p:grpSpPr>
        <p:pic>
          <p:nvPicPr>
            <p:cNvPr id="10" name="Picture 9" descr="DynamoDB.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51238" y="3578056"/>
              <a:ext cx="731520" cy="731520"/>
            </a:xfrm>
            <a:prstGeom prst="rect">
              <a:avLst/>
            </a:prstGeom>
          </p:spPr>
        </p:pic>
        <p:sp>
          <p:nvSpPr>
            <p:cNvPr id="23" name="Rectangle 22"/>
            <p:cNvSpPr/>
            <p:nvPr/>
          </p:nvSpPr>
          <p:spPr>
            <a:xfrm>
              <a:off x="6541319" y="4335750"/>
              <a:ext cx="1951357" cy="538609"/>
            </a:xfrm>
            <a:prstGeom prst="rect">
              <a:avLst/>
            </a:prstGeom>
          </p:spPr>
          <p:txBody>
            <a:bodyPr wrap="none">
              <a:spAutoFit/>
            </a:bodyPr>
            <a:lstStyle/>
            <a:p>
              <a:r>
                <a:rPr lang="en-US" dirty="0" smtClean="0">
                  <a:solidFill>
                    <a:schemeClr val="bg1"/>
                  </a:solidFill>
                </a:rPr>
                <a:t>DynamoDB</a:t>
              </a:r>
              <a:endParaRPr lang="en-US" dirty="0">
                <a:solidFill>
                  <a:schemeClr val="bg1"/>
                </a:solidFill>
              </a:endParaRPr>
            </a:p>
          </p:txBody>
        </p:sp>
      </p:grpSp>
      <p:grpSp>
        <p:nvGrpSpPr>
          <p:cNvPr id="25" name="Group 24"/>
          <p:cNvGrpSpPr/>
          <p:nvPr/>
        </p:nvGrpSpPr>
        <p:grpSpPr>
          <a:xfrm>
            <a:off x="4735422" y="2254424"/>
            <a:ext cx="1908320" cy="1280592"/>
            <a:chOff x="5873360" y="2316558"/>
            <a:chExt cx="1908320" cy="1280592"/>
          </a:xfrm>
        </p:grpSpPr>
        <p:pic>
          <p:nvPicPr>
            <p:cNvPr id="13" name="Picture 12" descr="ElasticCach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61760" y="2316558"/>
              <a:ext cx="731520" cy="731520"/>
            </a:xfrm>
            <a:prstGeom prst="rect">
              <a:avLst/>
            </a:prstGeom>
          </p:spPr>
        </p:pic>
        <p:sp>
          <p:nvSpPr>
            <p:cNvPr id="24" name="Rectangle 23"/>
            <p:cNvSpPr/>
            <p:nvPr/>
          </p:nvSpPr>
          <p:spPr>
            <a:xfrm>
              <a:off x="5873360" y="3058541"/>
              <a:ext cx="1908320" cy="538609"/>
            </a:xfrm>
            <a:prstGeom prst="rect">
              <a:avLst/>
            </a:prstGeom>
          </p:spPr>
          <p:txBody>
            <a:bodyPr wrap="none">
              <a:spAutoFit/>
            </a:bodyPr>
            <a:lstStyle/>
            <a:p>
              <a:r>
                <a:rPr lang="en-US" dirty="0" smtClean="0">
                  <a:solidFill>
                    <a:schemeClr val="bg1"/>
                  </a:solidFill>
                </a:rPr>
                <a:t>ElastiCache</a:t>
              </a:r>
              <a:endParaRPr lang="en-US" dirty="0">
                <a:solidFill>
                  <a:schemeClr val="bg1"/>
                </a:solidFill>
              </a:endParaRPr>
            </a:p>
          </p:txBody>
        </p:sp>
      </p:grpSp>
    </p:spTree>
    <p:extLst>
      <p:ext uri="{BB962C8B-B14F-4D97-AF65-F5344CB8AC3E}">
        <p14:creationId xmlns:p14="http://schemas.microsoft.com/office/powerpoint/2010/main" val="39813582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9" y="666750"/>
            <a:ext cx="8205304" cy="3553926"/>
          </a:xfrm>
        </p:spPr>
        <p:txBody>
          <a:bodyPr anchor="ctr">
            <a:normAutofit/>
          </a:bodyPr>
          <a:lstStyle/>
          <a:p>
            <a:pPr marL="0" indent="0" algn="ctr">
              <a:buNone/>
            </a:pPr>
            <a:r>
              <a:rPr lang="en-US" sz="4800" dirty="0" smtClean="0"/>
              <a:t>What can I do from the AWS console?</a:t>
            </a:r>
          </a:p>
          <a:p>
            <a:pPr marL="0" indent="0" algn="ctr">
              <a:buNone/>
            </a:pPr>
            <a:endParaRPr lang="en-US" sz="4800" dirty="0"/>
          </a:p>
          <a:p>
            <a:pPr marL="0" indent="0" algn="ctr">
              <a:buNone/>
            </a:pPr>
            <a:r>
              <a:rPr lang="en-US" sz="4800" dirty="0" smtClean="0"/>
              <a:t>James</a:t>
            </a:r>
            <a:endParaRPr lang="en-US" sz="4800" dirty="0"/>
          </a:p>
        </p:txBody>
      </p:sp>
    </p:spTree>
    <p:extLst>
      <p:ext uri="{BB962C8B-B14F-4D97-AF65-F5344CB8AC3E}">
        <p14:creationId xmlns:p14="http://schemas.microsoft.com/office/powerpoint/2010/main" val="21399870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9" y="666750"/>
            <a:ext cx="8205304" cy="3553926"/>
          </a:xfrm>
        </p:spPr>
        <p:txBody>
          <a:bodyPr anchor="ctr">
            <a:normAutofit/>
          </a:bodyPr>
          <a:lstStyle/>
          <a:p>
            <a:pPr marL="0" indent="0" algn="ctr">
              <a:buNone/>
            </a:pPr>
            <a:r>
              <a:rPr lang="en-US" sz="4800" dirty="0" smtClean="0"/>
              <a:t>How easy is it to set up a LAMP stack on EC2?</a:t>
            </a:r>
          </a:p>
          <a:p>
            <a:pPr marL="0" indent="0" algn="ctr">
              <a:buNone/>
            </a:pPr>
            <a:endParaRPr lang="en-US" sz="4800" dirty="0" smtClean="0"/>
          </a:p>
          <a:p>
            <a:pPr marL="0" indent="0" algn="ctr">
              <a:buNone/>
            </a:pPr>
            <a:r>
              <a:rPr lang="en-US" sz="4800" dirty="0" smtClean="0"/>
              <a:t>Ammon</a:t>
            </a:r>
            <a:endParaRPr lang="en-US" sz="4800" dirty="0"/>
          </a:p>
        </p:txBody>
      </p:sp>
    </p:spTree>
    <p:extLst>
      <p:ext uri="{BB962C8B-B14F-4D97-AF65-F5344CB8AC3E}">
        <p14:creationId xmlns:p14="http://schemas.microsoft.com/office/powerpoint/2010/main" val="21399870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9" y="1047750"/>
            <a:ext cx="8205304" cy="3553926"/>
          </a:xfrm>
        </p:spPr>
        <p:txBody>
          <a:bodyPr anchor="ctr">
            <a:normAutofit fontScale="25000" lnSpcReduction="20000"/>
          </a:bodyPr>
          <a:lstStyle/>
          <a:p>
            <a:pPr marL="0" indent="0" algn="ctr">
              <a:buNone/>
            </a:pPr>
            <a:r>
              <a:rPr lang="en-US" sz="14400" dirty="0" smtClean="0"/>
              <a:t>User Data</a:t>
            </a:r>
          </a:p>
          <a:p>
            <a:r>
              <a:rPr lang="en-US" sz="8000" dirty="0" smtClean="0">
                <a:solidFill>
                  <a:srgbClr val="FFC000"/>
                </a:solidFill>
                <a:latin typeface="+mj-lt"/>
                <a:ea typeface="ＭＳ Ｐゴシック" charset="0"/>
                <a:cs typeface="Arial Bold" charset="0"/>
                <a:sym typeface="Arial Bold" charset="0"/>
              </a:rPr>
              <a:t>#</a:t>
            </a:r>
            <a:r>
              <a:rPr lang="en-US" sz="8000" dirty="0">
                <a:solidFill>
                  <a:srgbClr val="FFC000"/>
                </a:solidFill>
                <a:latin typeface="+mj-lt"/>
                <a:ea typeface="ＭＳ Ｐゴシック" charset="0"/>
                <a:cs typeface="Arial Bold" charset="0"/>
                <a:sym typeface="Arial Bold" charset="0"/>
              </a:rPr>
              <a:t>!/bin/bash</a:t>
            </a:r>
          </a:p>
          <a:p>
            <a:r>
              <a:rPr lang="en-US" sz="8000" dirty="0">
                <a:solidFill>
                  <a:srgbClr val="FFC000"/>
                </a:solidFill>
                <a:latin typeface="+mj-lt"/>
                <a:ea typeface="ＭＳ Ｐゴシック" charset="0"/>
                <a:cs typeface="Arial Bold" charset="0"/>
                <a:sym typeface="Arial Bold" charset="0"/>
              </a:rPr>
              <a:t>yum update -y</a:t>
            </a:r>
          </a:p>
          <a:p>
            <a:r>
              <a:rPr lang="en-US" sz="8000" dirty="0">
                <a:solidFill>
                  <a:srgbClr val="FFC000"/>
                </a:solidFill>
                <a:latin typeface="+mj-lt"/>
                <a:ea typeface="ＭＳ Ｐゴシック" charset="0"/>
                <a:cs typeface="Arial Bold" charset="0"/>
                <a:sym typeface="Arial Bold" charset="0"/>
              </a:rPr>
              <a:t>yum </a:t>
            </a:r>
            <a:r>
              <a:rPr lang="en-US" sz="8000" dirty="0" err="1">
                <a:solidFill>
                  <a:srgbClr val="FFC000"/>
                </a:solidFill>
                <a:latin typeface="+mj-lt"/>
                <a:ea typeface="ＭＳ Ｐゴシック" charset="0"/>
                <a:cs typeface="Arial Bold" charset="0"/>
                <a:sym typeface="Arial Bold" charset="0"/>
              </a:rPr>
              <a:t>groupinstall</a:t>
            </a:r>
            <a:r>
              <a:rPr lang="en-US" sz="8000" dirty="0">
                <a:solidFill>
                  <a:srgbClr val="FFC000"/>
                </a:solidFill>
                <a:latin typeface="+mj-lt"/>
                <a:ea typeface="ＭＳ Ｐゴシック" charset="0"/>
                <a:cs typeface="Arial Bold" charset="0"/>
                <a:sym typeface="Arial Bold" charset="0"/>
              </a:rPr>
              <a:t> -y "Web Server" "MySQL Database" "PHP Support"</a:t>
            </a:r>
          </a:p>
          <a:p>
            <a:r>
              <a:rPr lang="en-US" sz="8000" dirty="0">
                <a:solidFill>
                  <a:srgbClr val="FFC000"/>
                </a:solidFill>
                <a:latin typeface="+mj-lt"/>
                <a:ea typeface="ＭＳ Ｐゴシック" charset="0"/>
                <a:cs typeface="Arial Bold" charset="0"/>
                <a:sym typeface="Arial Bold" charset="0"/>
              </a:rPr>
              <a:t>yum install -y </a:t>
            </a:r>
            <a:r>
              <a:rPr lang="en-US" sz="8000" dirty="0" err="1">
                <a:solidFill>
                  <a:srgbClr val="FFC000"/>
                </a:solidFill>
                <a:latin typeface="+mj-lt"/>
                <a:ea typeface="ＭＳ Ｐゴシック" charset="0"/>
                <a:cs typeface="Arial Bold" charset="0"/>
                <a:sym typeface="Arial Bold" charset="0"/>
              </a:rPr>
              <a:t>php-mysql</a:t>
            </a:r>
            <a:endParaRPr lang="en-US" sz="8000" dirty="0">
              <a:solidFill>
                <a:srgbClr val="FFC000"/>
              </a:solidFill>
              <a:latin typeface="+mj-lt"/>
              <a:ea typeface="ＭＳ Ｐゴシック" charset="0"/>
              <a:cs typeface="Arial Bold" charset="0"/>
              <a:sym typeface="Arial Bold" charset="0"/>
            </a:endParaRPr>
          </a:p>
          <a:p>
            <a:r>
              <a:rPr lang="en-US" sz="8000" dirty="0" err="1" smtClean="0">
                <a:solidFill>
                  <a:srgbClr val="FFC000"/>
                </a:solidFill>
                <a:latin typeface="+mj-lt"/>
                <a:ea typeface="ＭＳ Ｐゴシック" charset="0"/>
                <a:cs typeface="Arial Bold" charset="0"/>
                <a:sym typeface="Arial Bold" charset="0"/>
              </a:rPr>
              <a:t>chkconfig</a:t>
            </a:r>
            <a:r>
              <a:rPr lang="en-US" sz="8000" dirty="0" smtClean="0">
                <a:solidFill>
                  <a:srgbClr val="FFC000"/>
                </a:solidFill>
                <a:latin typeface="+mj-lt"/>
                <a:ea typeface="ＭＳ Ｐゴシック" charset="0"/>
                <a:cs typeface="Arial Bold" charset="0"/>
                <a:sym typeface="Arial Bold" charset="0"/>
              </a:rPr>
              <a:t> </a:t>
            </a:r>
            <a:r>
              <a:rPr lang="en-US" sz="8000" dirty="0" err="1">
                <a:solidFill>
                  <a:srgbClr val="FFC000"/>
                </a:solidFill>
                <a:latin typeface="+mj-lt"/>
                <a:ea typeface="ＭＳ Ｐゴシック" charset="0"/>
                <a:cs typeface="Arial Bold" charset="0"/>
                <a:sym typeface="Arial Bold" charset="0"/>
              </a:rPr>
              <a:t>httpd</a:t>
            </a:r>
            <a:r>
              <a:rPr lang="en-US" sz="8000" dirty="0">
                <a:solidFill>
                  <a:srgbClr val="FFC000"/>
                </a:solidFill>
                <a:latin typeface="+mj-lt"/>
                <a:ea typeface="ＭＳ Ｐゴシック" charset="0"/>
                <a:cs typeface="Arial Bold" charset="0"/>
                <a:sym typeface="Arial Bold" charset="0"/>
              </a:rPr>
              <a:t> on</a:t>
            </a:r>
          </a:p>
          <a:p>
            <a:r>
              <a:rPr lang="en-US" sz="8000" dirty="0" err="1">
                <a:solidFill>
                  <a:srgbClr val="FFC000"/>
                </a:solidFill>
                <a:latin typeface="+mj-lt"/>
                <a:ea typeface="ＭＳ Ｐゴシック" charset="0"/>
                <a:cs typeface="Arial Bold" charset="0"/>
                <a:sym typeface="Arial Bold" charset="0"/>
              </a:rPr>
              <a:t>groupadd</a:t>
            </a:r>
            <a:r>
              <a:rPr lang="en-US" sz="8000" dirty="0">
                <a:solidFill>
                  <a:srgbClr val="FFC000"/>
                </a:solidFill>
                <a:latin typeface="+mj-lt"/>
                <a:ea typeface="ＭＳ Ｐゴシック" charset="0"/>
                <a:cs typeface="Arial Bold" charset="0"/>
                <a:sym typeface="Arial Bold" charset="0"/>
              </a:rPr>
              <a:t> www</a:t>
            </a:r>
          </a:p>
          <a:p>
            <a:r>
              <a:rPr lang="en-US" sz="8000" dirty="0" err="1">
                <a:solidFill>
                  <a:srgbClr val="FFC000"/>
                </a:solidFill>
                <a:latin typeface="+mj-lt"/>
                <a:ea typeface="ＭＳ Ｐゴシック" charset="0"/>
                <a:cs typeface="Arial Bold" charset="0"/>
                <a:sym typeface="Arial Bold" charset="0"/>
              </a:rPr>
              <a:t>usermod</a:t>
            </a:r>
            <a:r>
              <a:rPr lang="en-US" sz="8000" dirty="0">
                <a:solidFill>
                  <a:srgbClr val="FFC000"/>
                </a:solidFill>
                <a:latin typeface="+mj-lt"/>
                <a:ea typeface="ＭＳ Ｐゴシック" charset="0"/>
                <a:cs typeface="Arial Bold" charset="0"/>
                <a:sym typeface="Arial Bold" charset="0"/>
              </a:rPr>
              <a:t> -a -G www ec2-user</a:t>
            </a:r>
          </a:p>
          <a:p>
            <a:r>
              <a:rPr lang="en-US" sz="8000" dirty="0">
                <a:solidFill>
                  <a:srgbClr val="FFC000"/>
                </a:solidFill>
                <a:latin typeface="+mj-lt"/>
                <a:ea typeface="ＭＳ Ｐゴシック" charset="0"/>
                <a:cs typeface="Arial Bold" charset="0"/>
                <a:sym typeface="Arial Bold" charset="0"/>
              </a:rPr>
              <a:t>chown -R </a:t>
            </a:r>
            <a:r>
              <a:rPr lang="en-US" sz="8000" dirty="0" err="1">
                <a:solidFill>
                  <a:srgbClr val="FFC000"/>
                </a:solidFill>
                <a:latin typeface="+mj-lt"/>
                <a:ea typeface="ＭＳ Ｐゴシック" charset="0"/>
                <a:cs typeface="Arial Bold" charset="0"/>
                <a:sym typeface="Arial Bold" charset="0"/>
              </a:rPr>
              <a:t>root:www</a:t>
            </a:r>
            <a:r>
              <a:rPr lang="en-US" sz="8000" dirty="0">
                <a:solidFill>
                  <a:srgbClr val="FFC000"/>
                </a:solidFill>
                <a:latin typeface="+mj-lt"/>
                <a:ea typeface="ＭＳ Ｐゴシック" charset="0"/>
                <a:cs typeface="Arial Bold" charset="0"/>
                <a:sym typeface="Arial Bold" charset="0"/>
              </a:rPr>
              <a:t> /</a:t>
            </a:r>
            <a:r>
              <a:rPr lang="en-US" sz="8000" dirty="0" err="1">
                <a:solidFill>
                  <a:srgbClr val="FFC000"/>
                </a:solidFill>
                <a:latin typeface="+mj-lt"/>
                <a:ea typeface="ＭＳ Ｐゴシック" charset="0"/>
                <a:cs typeface="Arial Bold" charset="0"/>
                <a:sym typeface="Arial Bold" charset="0"/>
              </a:rPr>
              <a:t>var</a:t>
            </a:r>
            <a:r>
              <a:rPr lang="en-US" sz="8000" dirty="0">
                <a:solidFill>
                  <a:srgbClr val="FFC000"/>
                </a:solidFill>
                <a:latin typeface="+mj-lt"/>
                <a:ea typeface="ＭＳ Ｐゴシック" charset="0"/>
                <a:cs typeface="Arial Bold" charset="0"/>
                <a:sym typeface="Arial Bold" charset="0"/>
              </a:rPr>
              <a:t>/www</a:t>
            </a:r>
          </a:p>
          <a:p>
            <a:r>
              <a:rPr lang="en-US" sz="8000" dirty="0" err="1">
                <a:solidFill>
                  <a:srgbClr val="FFC000"/>
                </a:solidFill>
                <a:latin typeface="+mj-lt"/>
                <a:ea typeface="ＭＳ Ｐゴシック" charset="0"/>
                <a:cs typeface="Arial Bold" charset="0"/>
                <a:sym typeface="Arial Bold" charset="0"/>
              </a:rPr>
              <a:t>chmod</a:t>
            </a:r>
            <a:r>
              <a:rPr lang="en-US" sz="8000" dirty="0">
                <a:solidFill>
                  <a:srgbClr val="FFC000"/>
                </a:solidFill>
                <a:latin typeface="+mj-lt"/>
                <a:ea typeface="ＭＳ Ｐゴシック" charset="0"/>
                <a:cs typeface="Arial Bold" charset="0"/>
                <a:sym typeface="Arial Bold" charset="0"/>
              </a:rPr>
              <a:t> 2775 /</a:t>
            </a:r>
            <a:r>
              <a:rPr lang="en-US" sz="8000" dirty="0" err="1">
                <a:solidFill>
                  <a:srgbClr val="FFC000"/>
                </a:solidFill>
                <a:latin typeface="+mj-lt"/>
                <a:ea typeface="ＭＳ Ｐゴシック" charset="0"/>
                <a:cs typeface="Arial Bold" charset="0"/>
                <a:sym typeface="Arial Bold" charset="0"/>
              </a:rPr>
              <a:t>var</a:t>
            </a:r>
            <a:r>
              <a:rPr lang="en-US" sz="8000" dirty="0">
                <a:solidFill>
                  <a:srgbClr val="FFC000"/>
                </a:solidFill>
                <a:latin typeface="+mj-lt"/>
                <a:ea typeface="ＭＳ Ｐゴシック" charset="0"/>
                <a:cs typeface="Arial Bold" charset="0"/>
                <a:sym typeface="Arial Bold" charset="0"/>
              </a:rPr>
              <a:t>/www</a:t>
            </a:r>
          </a:p>
          <a:p>
            <a:r>
              <a:rPr lang="en-US" sz="8000" dirty="0">
                <a:solidFill>
                  <a:srgbClr val="FFC000"/>
                </a:solidFill>
                <a:latin typeface="+mj-lt"/>
                <a:ea typeface="ＭＳ Ｐゴシック" charset="0"/>
                <a:cs typeface="Arial Bold" charset="0"/>
                <a:sym typeface="Arial Bold" charset="0"/>
              </a:rPr>
              <a:t>find /</a:t>
            </a:r>
            <a:r>
              <a:rPr lang="en-US" sz="8000" dirty="0" err="1">
                <a:solidFill>
                  <a:srgbClr val="FFC000"/>
                </a:solidFill>
                <a:latin typeface="+mj-lt"/>
                <a:ea typeface="ＭＳ Ｐゴシック" charset="0"/>
                <a:cs typeface="Arial Bold" charset="0"/>
                <a:sym typeface="Arial Bold" charset="0"/>
              </a:rPr>
              <a:t>var</a:t>
            </a:r>
            <a:r>
              <a:rPr lang="en-US" sz="8000" dirty="0">
                <a:solidFill>
                  <a:srgbClr val="FFC000"/>
                </a:solidFill>
                <a:latin typeface="+mj-lt"/>
                <a:ea typeface="ＭＳ Ｐゴシック" charset="0"/>
                <a:cs typeface="Arial Bold" charset="0"/>
                <a:sym typeface="Arial Bold" charset="0"/>
              </a:rPr>
              <a:t>/www -type d -exec </a:t>
            </a:r>
            <a:r>
              <a:rPr lang="en-US" sz="8000" dirty="0" err="1">
                <a:solidFill>
                  <a:srgbClr val="FFC000"/>
                </a:solidFill>
                <a:latin typeface="+mj-lt"/>
                <a:ea typeface="ＭＳ Ｐゴシック" charset="0"/>
                <a:cs typeface="Arial Bold" charset="0"/>
                <a:sym typeface="Arial Bold" charset="0"/>
              </a:rPr>
              <a:t>chmod</a:t>
            </a:r>
            <a:r>
              <a:rPr lang="en-US" sz="8000" dirty="0">
                <a:solidFill>
                  <a:srgbClr val="FFC000"/>
                </a:solidFill>
                <a:latin typeface="+mj-lt"/>
                <a:ea typeface="ＭＳ Ｐゴシック" charset="0"/>
                <a:cs typeface="Arial Bold" charset="0"/>
                <a:sym typeface="Arial Bold" charset="0"/>
              </a:rPr>
              <a:t> 2775 {} +</a:t>
            </a:r>
          </a:p>
          <a:p>
            <a:r>
              <a:rPr lang="en-US" sz="8000" dirty="0">
                <a:solidFill>
                  <a:srgbClr val="FFC000"/>
                </a:solidFill>
                <a:latin typeface="+mj-lt"/>
                <a:ea typeface="ＭＳ Ｐゴシック" charset="0"/>
                <a:cs typeface="Arial Bold" charset="0"/>
                <a:sym typeface="Arial Bold" charset="0"/>
              </a:rPr>
              <a:t>find /</a:t>
            </a:r>
            <a:r>
              <a:rPr lang="en-US" sz="8000" dirty="0" err="1">
                <a:solidFill>
                  <a:srgbClr val="FFC000"/>
                </a:solidFill>
                <a:latin typeface="+mj-lt"/>
                <a:ea typeface="ＭＳ Ｐゴシック" charset="0"/>
                <a:cs typeface="Arial Bold" charset="0"/>
                <a:sym typeface="Arial Bold" charset="0"/>
              </a:rPr>
              <a:t>var</a:t>
            </a:r>
            <a:r>
              <a:rPr lang="en-US" sz="8000" dirty="0">
                <a:solidFill>
                  <a:srgbClr val="FFC000"/>
                </a:solidFill>
                <a:latin typeface="+mj-lt"/>
                <a:ea typeface="ＭＳ Ｐゴシック" charset="0"/>
                <a:cs typeface="Arial Bold" charset="0"/>
                <a:sym typeface="Arial Bold" charset="0"/>
              </a:rPr>
              <a:t>/www -type f -exec </a:t>
            </a:r>
            <a:r>
              <a:rPr lang="en-US" sz="8000" dirty="0" err="1">
                <a:solidFill>
                  <a:srgbClr val="FFC000"/>
                </a:solidFill>
                <a:latin typeface="+mj-lt"/>
                <a:ea typeface="ＭＳ Ｐゴシック" charset="0"/>
                <a:cs typeface="Arial Bold" charset="0"/>
                <a:sym typeface="Arial Bold" charset="0"/>
              </a:rPr>
              <a:t>chmod</a:t>
            </a:r>
            <a:r>
              <a:rPr lang="en-US" sz="8000" dirty="0">
                <a:solidFill>
                  <a:srgbClr val="FFC000"/>
                </a:solidFill>
                <a:latin typeface="+mj-lt"/>
                <a:ea typeface="ＭＳ Ｐゴシック" charset="0"/>
                <a:cs typeface="Arial Bold" charset="0"/>
                <a:sym typeface="Arial Bold" charset="0"/>
              </a:rPr>
              <a:t> 0664 {} +</a:t>
            </a:r>
          </a:p>
          <a:p>
            <a:r>
              <a:rPr lang="en-US" sz="8000" dirty="0">
                <a:solidFill>
                  <a:srgbClr val="FFC000"/>
                </a:solidFill>
                <a:latin typeface="+mj-lt"/>
                <a:ea typeface="ＭＳ Ｐゴシック" charset="0"/>
                <a:cs typeface="Arial Bold" charset="0"/>
                <a:sym typeface="Arial Bold" charset="0"/>
              </a:rPr>
              <a:t>echo "&lt;?</a:t>
            </a:r>
            <a:r>
              <a:rPr lang="en-US" sz="8000" dirty="0" err="1">
                <a:solidFill>
                  <a:srgbClr val="FFC000"/>
                </a:solidFill>
                <a:latin typeface="+mj-lt"/>
                <a:ea typeface="ＭＳ Ｐゴシック" charset="0"/>
                <a:cs typeface="Arial Bold" charset="0"/>
                <a:sym typeface="Arial Bold" charset="0"/>
              </a:rPr>
              <a:t>php</a:t>
            </a:r>
            <a:r>
              <a:rPr lang="en-US" sz="8000" dirty="0">
                <a:solidFill>
                  <a:srgbClr val="FFC000"/>
                </a:solidFill>
                <a:latin typeface="+mj-lt"/>
                <a:ea typeface="ＭＳ Ｐゴシック" charset="0"/>
                <a:cs typeface="Arial Bold" charset="0"/>
                <a:sym typeface="Arial Bold" charset="0"/>
              </a:rPr>
              <a:t> </a:t>
            </a:r>
            <a:r>
              <a:rPr lang="en-US" sz="8000" dirty="0" err="1">
                <a:solidFill>
                  <a:srgbClr val="FFC000"/>
                </a:solidFill>
                <a:latin typeface="+mj-lt"/>
                <a:ea typeface="ＭＳ Ｐゴシック" charset="0"/>
                <a:cs typeface="Arial Bold" charset="0"/>
                <a:sym typeface="Arial Bold" charset="0"/>
              </a:rPr>
              <a:t>phpinfo</a:t>
            </a:r>
            <a:r>
              <a:rPr lang="en-US" sz="8000" dirty="0">
                <a:solidFill>
                  <a:srgbClr val="FFC000"/>
                </a:solidFill>
                <a:latin typeface="+mj-lt"/>
                <a:ea typeface="ＭＳ Ｐゴシック" charset="0"/>
                <a:cs typeface="Arial Bold" charset="0"/>
                <a:sym typeface="Arial Bold" charset="0"/>
              </a:rPr>
              <a:t>(); ?&gt;" &gt; /</a:t>
            </a:r>
            <a:r>
              <a:rPr lang="en-US" sz="8000" dirty="0" err="1">
                <a:solidFill>
                  <a:srgbClr val="FFC000"/>
                </a:solidFill>
                <a:latin typeface="+mj-lt"/>
                <a:ea typeface="ＭＳ Ｐゴシック" charset="0"/>
                <a:cs typeface="Arial Bold" charset="0"/>
                <a:sym typeface="Arial Bold" charset="0"/>
              </a:rPr>
              <a:t>var</a:t>
            </a:r>
            <a:r>
              <a:rPr lang="en-US" sz="8000" dirty="0">
                <a:solidFill>
                  <a:srgbClr val="FFC000"/>
                </a:solidFill>
                <a:latin typeface="+mj-lt"/>
                <a:ea typeface="ＭＳ Ｐゴシック" charset="0"/>
                <a:cs typeface="Arial Bold" charset="0"/>
                <a:sym typeface="Arial Bold" charset="0"/>
              </a:rPr>
              <a:t>/www/html/</a:t>
            </a:r>
            <a:r>
              <a:rPr lang="en-US" sz="8000" dirty="0" err="1" smtClean="0">
                <a:solidFill>
                  <a:srgbClr val="FFC000"/>
                </a:solidFill>
                <a:latin typeface="+mj-lt"/>
                <a:ea typeface="ＭＳ Ｐゴシック" charset="0"/>
                <a:cs typeface="Arial Bold" charset="0"/>
                <a:sym typeface="Arial Bold" charset="0"/>
              </a:rPr>
              <a:t>phpinfo.php</a:t>
            </a:r>
            <a:endParaRPr lang="en-US" sz="8000" dirty="0" smtClean="0">
              <a:solidFill>
                <a:srgbClr val="FFC000"/>
              </a:solidFill>
              <a:latin typeface="+mj-lt"/>
              <a:ea typeface="ＭＳ Ｐゴシック" charset="0"/>
              <a:cs typeface="Arial Bold" charset="0"/>
              <a:sym typeface="Arial Bold" charset="0"/>
            </a:endParaRPr>
          </a:p>
          <a:p>
            <a:r>
              <a:rPr lang="en-US" sz="8000" dirty="0">
                <a:solidFill>
                  <a:srgbClr val="FFC000"/>
                </a:solidFill>
                <a:ea typeface="ＭＳ Ｐゴシック" charset="0"/>
                <a:cs typeface="Arial Bold" charset="0"/>
                <a:sym typeface="Arial Bold" charset="0"/>
              </a:rPr>
              <a:t>service </a:t>
            </a:r>
            <a:r>
              <a:rPr lang="en-US" sz="8000" dirty="0" err="1">
                <a:solidFill>
                  <a:srgbClr val="FFC000"/>
                </a:solidFill>
                <a:ea typeface="ＭＳ Ｐゴシック" charset="0"/>
                <a:cs typeface="Arial Bold" charset="0"/>
                <a:sym typeface="Arial Bold" charset="0"/>
              </a:rPr>
              <a:t>httpd</a:t>
            </a:r>
            <a:r>
              <a:rPr lang="en-US" sz="8000" dirty="0">
                <a:solidFill>
                  <a:srgbClr val="FFC000"/>
                </a:solidFill>
                <a:ea typeface="ＭＳ Ｐゴシック" charset="0"/>
                <a:cs typeface="Arial Bold" charset="0"/>
                <a:sym typeface="Arial Bold" charset="0"/>
              </a:rPr>
              <a:t> </a:t>
            </a:r>
            <a:r>
              <a:rPr lang="en-US" sz="8000" dirty="0" smtClean="0">
                <a:solidFill>
                  <a:srgbClr val="FFC000"/>
                </a:solidFill>
                <a:ea typeface="ＭＳ Ｐゴシック" charset="0"/>
                <a:cs typeface="Arial Bold" charset="0"/>
                <a:sym typeface="Arial Bold" charset="0"/>
              </a:rPr>
              <a:t>start</a:t>
            </a:r>
          </a:p>
          <a:p>
            <a:r>
              <a:rPr lang="en-US" sz="8000" dirty="0" smtClean="0">
                <a:solidFill>
                  <a:srgbClr val="FFC000"/>
                </a:solidFill>
                <a:ea typeface="ＭＳ Ｐゴシック" charset="0"/>
                <a:cs typeface="Arial Bold" charset="0"/>
                <a:sym typeface="Arial Bold" charset="0"/>
              </a:rPr>
              <a:t>service </a:t>
            </a:r>
            <a:r>
              <a:rPr lang="en-US" sz="8000" dirty="0" err="1" smtClean="0">
                <a:solidFill>
                  <a:srgbClr val="FFC000"/>
                </a:solidFill>
                <a:ea typeface="ＭＳ Ｐゴシック" charset="0"/>
                <a:cs typeface="Arial Bold" charset="0"/>
                <a:sym typeface="Arial Bold" charset="0"/>
              </a:rPr>
              <a:t>mysqld</a:t>
            </a:r>
            <a:r>
              <a:rPr lang="en-US" sz="8000" dirty="0" smtClean="0">
                <a:solidFill>
                  <a:srgbClr val="FFC000"/>
                </a:solidFill>
                <a:ea typeface="ＭＳ Ｐゴシック" charset="0"/>
                <a:cs typeface="Arial Bold" charset="0"/>
                <a:sym typeface="Arial Bold" charset="0"/>
              </a:rPr>
              <a:t> start </a:t>
            </a:r>
            <a:endParaRPr lang="en-US" sz="8000" dirty="0">
              <a:solidFill>
                <a:srgbClr val="FFC000"/>
              </a:solidFill>
              <a:ea typeface="ＭＳ Ｐゴシック" charset="0"/>
              <a:cs typeface="Arial Bold" charset="0"/>
              <a:sym typeface="Arial Bold" charset="0"/>
            </a:endParaRPr>
          </a:p>
          <a:p>
            <a:endParaRPr lang="en-US" sz="8000" dirty="0">
              <a:latin typeface="+mj-lt"/>
            </a:endParaRPr>
          </a:p>
          <a:p>
            <a:pPr marL="0" indent="0" algn="ctr">
              <a:buNone/>
            </a:pPr>
            <a:endParaRPr lang="en-US" sz="4800" dirty="0"/>
          </a:p>
          <a:p>
            <a:pPr marL="0" indent="0" algn="ctr">
              <a:buNone/>
            </a:pPr>
            <a:endParaRPr lang="en-US" sz="4800" dirty="0"/>
          </a:p>
        </p:txBody>
      </p:sp>
    </p:spTree>
    <p:extLst>
      <p:ext uri="{BB962C8B-B14F-4D97-AF65-F5344CB8AC3E}">
        <p14:creationId xmlns:p14="http://schemas.microsoft.com/office/powerpoint/2010/main" val="36514158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How to apply</a:t>
            </a:r>
            <a:br>
              <a:rPr lang="en-US" dirty="0" smtClean="0"/>
            </a:br>
            <a:r>
              <a:rPr lang="en-US" dirty="0"/>
              <a:t/>
            </a:r>
            <a:br>
              <a:rPr lang="en-US" dirty="0"/>
            </a:br>
            <a:endParaRPr lang="en-US" dirty="0"/>
          </a:p>
        </p:txBody>
      </p:sp>
      <p:sp>
        <p:nvSpPr>
          <p:cNvPr id="3" name="TextBox 2"/>
          <p:cNvSpPr txBox="1"/>
          <p:nvPr/>
        </p:nvSpPr>
        <p:spPr>
          <a:xfrm>
            <a:off x="457200" y="1047750"/>
            <a:ext cx="8229600" cy="369332"/>
          </a:xfrm>
          <a:prstGeom prst="rect">
            <a:avLst/>
          </a:prstGeom>
          <a:noFill/>
        </p:spPr>
        <p:txBody>
          <a:bodyPr wrap="square" rtlCol="0">
            <a:spAutoFit/>
          </a:bodyPr>
          <a:lstStyle/>
          <a:p>
            <a:pPr algn="l"/>
            <a:r>
              <a:rPr lang="en-US" sz="1800" dirty="0">
                <a:solidFill>
                  <a:schemeClr val="bg1"/>
                </a:solidFill>
              </a:rPr>
              <a:t>http://</a:t>
            </a:r>
            <a:r>
              <a:rPr lang="en-US" sz="1800" dirty="0" smtClean="0">
                <a:solidFill>
                  <a:schemeClr val="bg1"/>
                </a:solidFill>
              </a:rPr>
              <a:t>www.amazon.jobs</a:t>
            </a:r>
            <a:endParaRPr lang="en-US" sz="1800" dirty="0">
              <a:solidFill>
                <a:schemeClr val="bg1"/>
              </a:solidFill>
            </a:endParaRPr>
          </a:p>
        </p:txBody>
      </p:sp>
      <p:pic>
        <p:nvPicPr>
          <p:cNvPr id="4" name="Picture 3"/>
          <p:cNvPicPr>
            <a:picLocks noChangeAspect="1"/>
          </p:cNvPicPr>
          <p:nvPr/>
        </p:nvPicPr>
        <p:blipFill>
          <a:blip r:embed="rId2"/>
          <a:stretch>
            <a:fillRect/>
          </a:stretch>
        </p:blipFill>
        <p:spPr>
          <a:xfrm>
            <a:off x="533400" y="1581150"/>
            <a:ext cx="5743575" cy="1352550"/>
          </a:xfrm>
          <a:prstGeom prst="rect">
            <a:avLst/>
          </a:prstGeom>
        </p:spPr>
      </p:pic>
      <p:sp>
        <p:nvSpPr>
          <p:cNvPr id="5" name="TextBox 4"/>
          <p:cNvSpPr txBox="1"/>
          <p:nvPr/>
        </p:nvSpPr>
        <p:spPr>
          <a:xfrm>
            <a:off x="472710" y="3398992"/>
            <a:ext cx="8229600" cy="1200329"/>
          </a:xfrm>
          <a:prstGeom prst="rect">
            <a:avLst/>
          </a:prstGeom>
          <a:noFill/>
        </p:spPr>
        <p:txBody>
          <a:bodyPr wrap="square" rtlCol="0">
            <a:spAutoFit/>
          </a:bodyPr>
          <a:lstStyle/>
          <a:p>
            <a:pPr marL="285750" indent="-285750" algn="l">
              <a:buFont typeface="Arial" panose="020B0604020202020204" pitchFamily="34" charset="0"/>
              <a:buChar char="•"/>
            </a:pPr>
            <a:r>
              <a:rPr lang="en-US" sz="1800" dirty="0" smtClean="0">
                <a:solidFill>
                  <a:schemeClr val="bg1"/>
                </a:solidFill>
              </a:rPr>
              <a:t>Drop off resume at the end of this session</a:t>
            </a:r>
          </a:p>
          <a:p>
            <a:pPr marL="285750" indent="-285750" algn="l">
              <a:buFont typeface="Arial" panose="020B0604020202020204" pitchFamily="34" charset="0"/>
              <a:buChar char="•"/>
            </a:pPr>
            <a:r>
              <a:rPr lang="en-US" sz="1800" dirty="0" smtClean="0">
                <a:solidFill>
                  <a:schemeClr val="bg1"/>
                </a:solidFill>
              </a:rPr>
              <a:t>Forward your resume through </a:t>
            </a:r>
            <a:r>
              <a:rPr lang="en-US" sz="1800" dirty="0">
                <a:solidFill>
                  <a:schemeClr val="bg1"/>
                </a:solidFill>
              </a:rPr>
              <a:t>Daniel Van Allen </a:t>
            </a:r>
            <a:r>
              <a:rPr lang="en-US" sz="1800" dirty="0" smtClean="0">
                <a:solidFill>
                  <a:schemeClr val="bg1"/>
                </a:solidFill>
              </a:rPr>
              <a:t>or </a:t>
            </a:r>
            <a:r>
              <a:rPr lang="en-US" sz="1800" dirty="0">
                <a:solidFill>
                  <a:schemeClr val="bg1"/>
                </a:solidFill>
              </a:rPr>
              <a:t>Mark </a:t>
            </a:r>
            <a:r>
              <a:rPr lang="en-US" sz="1800" dirty="0" smtClean="0">
                <a:solidFill>
                  <a:schemeClr val="bg1"/>
                </a:solidFill>
              </a:rPr>
              <a:t>Neves</a:t>
            </a:r>
          </a:p>
          <a:p>
            <a:pPr marL="285750" indent="-285750" algn="l">
              <a:buFont typeface="Arial" panose="020B0604020202020204" pitchFamily="34" charset="0"/>
              <a:buChar char="•"/>
            </a:pPr>
            <a:r>
              <a:rPr lang="en-US" sz="1800" dirty="0" smtClean="0">
                <a:solidFill>
                  <a:schemeClr val="bg1"/>
                </a:solidFill>
              </a:rPr>
              <a:t>Reach out to me for contact information after this session</a:t>
            </a:r>
            <a:endParaRPr lang="en-US" sz="1800" dirty="0">
              <a:solidFill>
                <a:schemeClr val="bg1"/>
              </a:solidFill>
            </a:endParaRPr>
          </a:p>
          <a:p>
            <a:pPr marL="285750" indent="-285750" algn="l">
              <a:buFont typeface="Arial" panose="020B0604020202020204" pitchFamily="34" charset="0"/>
              <a:buChar char="•"/>
            </a:pPr>
            <a:endParaRPr lang="en-US" sz="1800" dirty="0">
              <a:solidFill>
                <a:schemeClr val="bg1"/>
              </a:solidFill>
            </a:endParaRPr>
          </a:p>
        </p:txBody>
      </p:sp>
    </p:spTree>
    <p:extLst>
      <p:ext uri="{BB962C8B-B14F-4D97-AF65-F5344CB8AC3E}">
        <p14:creationId xmlns:p14="http://schemas.microsoft.com/office/powerpoint/2010/main" val="38776919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9" y="666750"/>
            <a:ext cx="8205304" cy="3553926"/>
          </a:xfrm>
        </p:spPr>
        <p:txBody>
          <a:bodyPr anchor="ctr">
            <a:normAutofit/>
          </a:bodyPr>
          <a:lstStyle/>
          <a:p>
            <a:pPr marL="0" indent="0" algn="ctr">
              <a:buNone/>
            </a:pPr>
            <a:r>
              <a:rPr lang="en-US" sz="4800" dirty="0" smtClean="0"/>
              <a:t>What else can I do with my new EC2 instance?</a:t>
            </a:r>
          </a:p>
          <a:p>
            <a:pPr marL="0" indent="0" algn="ctr">
              <a:buNone/>
            </a:pPr>
            <a:endParaRPr lang="en-US" sz="4800" dirty="0"/>
          </a:p>
          <a:p>
            <a:pPr marL="0" indent="0" algn="ctr">
              <a:buNone/>
            </a:pPr>
            <a:r>
              <a:rPr lang="en-US" sz="4800" dirty="0" smtClean="0"/>
              <a:t>Jacob</a:t>
            </a:r>
            <a:endParaRPr lang="en-US" sz="4800" dirty="0"/>
          </a:p>
        </p:txBody>
      </p:sp>
    </p:spTree>
    <p:extLst>
      <p:ext uri="{BB962C8B-B14F-4D97-AF65-F5344CB8AC3E}">
        <p14:creationId xmlns:p14="http://schemas.microsoft.com/office/powerpoint/2010/main" val="21399870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9" y="514350"/>
            <a:ext cx="8205304" cy="4343400"/>
          </a:xfrm>
        </p:spPr>
        <p:txBody>
          <a:bodyPr anchor="ctr">
            <a:noAutofit/>
          </a:bodyPr>
          <a:lstStyle/>
          <a:p>
            <a:pPr marL="0" indent="0" algn="ctr">
              <a:buNone/>
            </a:pPr>
            <a:r>
              <a:rPr lang="en-US" sz="3600" dirty="0" smtClean="0"/>
              <a:t>Minecraft User Data</a:t>
            </a:r>
          </a:p>
          <a:p>
            <a:r>
              <a:rPr lang="en-US" sz="1600" dirty="0">
                <a:solidFill>
                  <a:srgbClr val="FFC000"/>
                </a:solidFill>
                <a:latin typeface="+mj-lt"/>
                <a:ea typeface="ＭＳ Ｐゴシック" charset="0"/>
                <a:cs typeface="Arial Bold" charset="0"/>
                <a:sym typeface="Arial Bold" charset="0"/>
              </a:rPr>
              <a:t>#!/bin/</a:t>
            </a:r>
            <a:r>
              <a:rPr lang="en-US" sz="1600" dirty="0" err="1">
                <a:solidFill>
                  <a:srgbClr val="FFC000"/>
                </a:solidFill>
                <a:latin typeface="+mj-lt"/>
                <a:ea typeface="ＭＳ Ｐゴシック" charset="0"/>
                <a:cs typeface="Arial Bold" charset="0"/>
                <a:sym typeface="Arial Bold" charset="0"/>
              </a:rPr>
              <a:t>sh</a:t>
            </a:r>
            <a:endParaRPr lang="en-US" sz="1600" dirty="0">
              <a:solidFill>
                <a:srgbClr val="FFC000"/>
              </a:solidFill>
              <a:latin typeface="+mj-lt"/>
              <a:ea typeface="ＭＳ Ｐゴシック" charset="0"/>
              <a:cs typeface="Arial Bold" charset="0"/>
              <a:sym typeface="Arial Bold" charset="0"/>
            </a:endParaRPr>
          </a:p>
          <a:p>
            <a:r>
              <a:rPr lang="en-US" sz="1600" dirty="0">
                <a:solidFill>
                  <a:srgbClr val="FFC000"/>
                </a:solidFill>
                <a:latin typeface="+mj-lt"/>
                <a:ea typeface="ＭＳ Ｐゴシック" charset="0"/>
                <a:cs typeface="Arial Bold" charset="0"/>
                <a:sym typeface="Arial Bold" charset="0"/>
              </a:rPr>
              <a:t>sudo yum update -y #Updates all installed packages</a:t>
            </a:r>
          </a:p>
          <a:p>
            <a:r>
              <a:rPr lang="en-US" sz="1600" dirty="0">
                <a:solidFill>
                  <a:srgbClr val="FFC000"/>
                </a:solidFill>
                <a:latin typeface="+mj-lt"/>
                <a:ea typeface="ＭＳ Ｐゴシック" charset="0"/>
                <a:cs typeface="Arial Bold" charset="0"/>
                <a:sym typeface="Arial Bold" charset="0"/>
              </a:rPr>
              <a:t>sudo yum install -y screen #Installs Screen to create an independent session</a:t>
            </a:r>
          </a:p>
          <a:p>
            <a:r>
              <a:rPr lang="en-US" sz="1600" dirty="0">
                <a:solidFill>
                  <a:srgbClr val="FFC000"/>
                </a:solidFill>
                <a:latin typeface="+mj-lt"/>
                <a:ea typeface="ＭＳ Ｐゴシック" charset="0"/>
                <a:cs typeface="Arial Bold" charset="0"/>
                <a:sym typeface="Arial Bold" charset="0"/>
              </a:rPr>
              <a:t>mkdir /home/minecraft/ # creates the directory to store the server files</a:t>
            </a:r>
          </a:p>
          <a:p>
            <a:r>
              <a:rPr lang="en-US" sz="1600" dirty="0">
                <a:solidFill>
                  <a:srgbClr val="FFC000"/>
                </a:solidFill>
                <a:ea typeface="ＭＳ Ｐゴシック" charset="0"/>
                <a:cs typeface="Arial Bold" charset="0"/>
                <a:sym typeface="Arial Bold" charset="0"/>
              </a:rPr>
              <a:t>#Download the new version Minecraft server from the mojang S3 bucket</a:t>
            </a:r>
            <a:endParaRPr lang="en-US" sz="1600" dirty="0" smtClean="0">
              <a:solidFill>
                <a:srgbClr val="FFC000"/>
              </a:solidFill>
              <a:latin typeface="+mj-lt"/>
              <a:ea typeface="ＭＳ Ｐゴシック" charset="0"/>
              <a:cs typeface="Arial Bold" charset="0"/>
              <a:sym typeface="Arial Bold" charset="0"/>
            </a:endParaRPr>
          </a:p>
          <a:p>
            <a:r>
              <a:rPr lang="en-US" sz="1600" dirty="0" err="1" smtClean="0">
                <a:solidFill>
                  <a:srgbClr val="FFC000"/>
                </a:solidFill>
                <a:latin typeface="+mj-lt"/>
                <a:ea typeface="ＭＳ Ｐゴシック" charset="0"/>
                <a:cs typeface="Arial Bold" charset="0"/>
                <a:sym typeface="Arial Bold" charset="0"/>
              </a:rPr>
              <a:t>wget</a:t>
            </a:r>
            <a:r>
              <a:rPr lang="en-US" sz="1600" dirty="0" smtClean="0">
                <a:solidFill>
                  <a:srgbClr val="FFC000"/>
                </a:solidFill>
                <a:latin typeface="+mj-lt"/>
                <a:ea typeface="ＭＳ Ｐゴシック" charset="0"/>
                <a:cs typeface="Arial Bold" charset="0"/>
                <a:sym typeface="Arial Bold" charset="0"/>
              </a:rPr>
              <a:t> </a:t>
            </a:r>
            <a:r>
              <a:rPr lang="en-US" sz="1600" dirty="0">
                <a:solidFill>
                  <a:srgbClr val="FFC000"/>
                </a:solidFill>
                <a:latin typeface="+mj-lt"/>
                <a:ea typeface="ＭＳ Ｐゴシック" charset="0"/>
                <a:cs typeface="Arial Bold" charset="0"/>
                <a:sym typeface="Arial Bold" charset="0"/>
              </a:rPr>
              <a:t>https://s3.amazonaws.com/</a:t>
            </a:r>
            <a:r>
              <a:rPr lang="en-US" sz="1600" dirty="0" err="1">
                <a:solidFill>
                  <a:srgbClr val="FFC000"/>
                </a:solidFill>
                <a:latin typeface="+mj-lt"/>
                <a:ea typeface="ＭＳ Ｐゴシック" charset="0"/>
                <a:cs typeface="Arial Bold" charset="0"/>
                <a:sym typeface="Arial Bold" charset="0"/>
              </a:rPr>
              <a:t>Minecraft.Download</a:t>
            </a:r>
            <a:r>
              <a:rPr lang="en-US" sz="1600" dirty="0">
                <a:solidFill>
                  <a:srgbClr val="FFC000"/>
                </a:solidFill>
                <a:latin typeface="+mj-lt"/>
                <a:ea typeface="ＭＳ Ｐゴシック" charset="0"/>
                <a:cs typeface="Arial Bold" charset="0"/>
                <a:sym typeface="Arial Bold" charset="0"/>
              </a:rPr>
              <a:t>/versions/1.7.5/minecraft_server.1.7.5.jar -O /</a:t>
            </a:r>
            <a:r>
              <a:rPr lang="en-US" sz="1600" dirty="0" smtClean="0">
                <a:solidFill>
                  <a:srgbClr val="FFC000"/>
                </a:solidFill>
                <a:latin typeface="+mj-lt"/>
                <a:ea typeface="ＭＳ Ｐゴシック" charset="0"/>
                <a:cs typeface="Arial Bold" charset="0"/>
                <a:sym typeface="Arial Bold" charset="0"/>
              </a:rPr>
              <a:t>home/minecraft/minecraft_server.jar.</a:t>
            </a:r>
            <a:endParaRPr lang="en-US" sz="1600" dirty="0">
              <a:solidFill>
                <a:srgbClr val="FFC000"/>
              </a:solidFill>
              <a:latin typeface="+mj-lt"/>
              <a:ea typeface="ＭＳ Ｐゴシック" charset="0"/>
              <a:cs typeface="Arial Bold" charset="0"/>
              <a:sym typeface="Arial Bold" charset="0"/>
            </a:endParaRPr>
          </a:p>
          <a:p>
            <a:r>
              <a:rPr lang="en-US" sz="1600" dirty="0">
                <a:solidFill>
                  <a:srgbClr val="FFC000"/>
                </a:solidFill>
                <a:latin typeface="+mj-lt"/>
                <a:ea typeface="ＭＳ Ｐゴシック" charset="0"/>
                <a:cs typeface="Arial Bold" charset="0"/>
                <a:sym typeface="Arial Bold" charset="0"/>
              </a:rPr>
              <a:t>cd /home/minecraft/  #Sets path to Minecraft server directory</a:t>
            </a:r>
          </a:p>
          <a:p>
            <a:r>
              <a:rPr lang="en-US" sz="1600" dirty="0">
                <a:solidFill>
                  <a:srgbClr val="FFC000"/>
                </a:solidFill>
                <a:ea typeface="ＭＳ Ｐゴシック" charset="0"/>
                <a:cs typeface="Arial Bold" charset="0"/>
                <a:sym typeface="Arial Bold" charset="0"/>
              </a:rPr>
              <a:t>#Adds start command to </a:t>
            </a:r>
            <a:r>
              <a:rPr lang="en-US" sz="1600" dirty="0" err="1">
                <a:solidFill>
                  <a:srgbClr val="FFC000"/>
                </a:solidFill>
                <a:ea typeface="ＭＳ Ｐゴシック" charset="0"/>
                <a:cs typeface="Arial Bold" charset="0"/>
                <a:sym typeface="Arial Bold" charset="0"/>
              </a:rPr>
              <a:t>rc.local</a:t>
            </a:r>
            <a:r>
              <a:rPr lang="en-US" sz="1600" dirty="0">
                <a:solidFill>
                  <a:srgbClr val="FFC000"/>
                </a:solidFill>
                <a:ea typeface="ＭＳ Ｐゴシック" charset="0"/>
                <a:cs typeface="Arial Bold" charset="0"/>
                <a:sym typeface="Arial Bold" charset="0"/>
              </a:rPr>
              <a:t> to have it auto start on </a:t>
            </a:r>
            <a:r>
              <a:rPr lang="en-US" sz="1600" dirty="0" smtClean="0">
                <a:solidFill>
                  <a:srgbClr val="FFC000"/>
                </a:solidFill>
                <a:ea typeface="ＭＳ Ｐゴシック" charset="0"/>
                <a:cs typeface="Arial Bold" charset="0"/>
                <a:sym typeface="Arial Bold" charset="0"/>
              </a:rPr>
              <a:t>reboot</a:t>
            </a:r>
            <a:endParaRPr lang="en-US" sz="1600" dirty="0" smtClean="0">
              <a:solidFill>
                <a:srgbClr val="FFC000"/>
              </a:solidFill>
              <a:latin typeface="+mj-lt"/>
              <a:ea typeface="ＭＳ Ｐゴシック" charset="0"/>
              <a:cs typeface="Arial Bold" charset="0"/>
              <a:sym typeface="Arial Bold" charset="0"/>
            </a:endParaRPr>
          </a:p>
          <a:p>
            <a:r>
              <a:rPr lang="en-US" sz="1600" dirty="0" smtClean="0">
                <a:solidFill>
                  <a:srgbClr val="FFC000"/>
                </a:solidFill>
                <a:latin typeface="+mj-lt"/>
                <a:ea typeface="ＭＳ Ｐゴシック" charset="0"/>
                <a:cs typeface="Arial Bold" charset="0"/>
                <a:sym typeface="Arial Bold" charset="0"/>
              </a:rPr>
              <a:t>echo </a:t>
            </a:r>
            <a:r>
              <a:rPr lang="en-US" sz="1600" dirty="0">
                <a:solidFill>
                  <a:srgbClr val="FFC000"/>
                </a:solidFill>
                <a:latin typeface="+mj-lt"/>
                <a:ea typeface="ＭＳ Ｐゴシック" charset="0"/>
                <a:cs typeface="Arial Bold" charset="0"/>
                <a:sym typeface="Arial Bold" charset="0"/>
              </a:rPr>
              <a:t>"screen  -d -m java -Xmx512M -Xms512M -jar /home/minecraft/minecraft_server.jar" &gt;&gt; /</a:t>
            </a:r>
            <a:r>
              <a:rPr lang="en-US" sz="1600" dirty="0" err="1">
                <a:solidFill>
                  <a:srgbClr val="FFC000"/>
                </a:solidFill>
                <a:latin typeface="+mj-lt"/>
                <a:ea typeface="ＭＳ Ｐゴシック" charset="0"/>
                <a:cs typeface="Arial Bold" charset="0"/>
                <a:sym typeface="Arial Bold" charset="0"/>
              </a:rPr>
              <a:t>etc</a:t>
            </a:r>
            <a:r>
              <a:rPr lang="en-US" sz="1600" dirty="0">
                <a:solidFill>
                  <a:srgbClr val="FFC000"/>
                </a:solidFill>
                <a:latin typeface="+mj-lt"/>
                <a:ea typeface="ＭＳ Ｐゴシック" charset="0"/>
                <a:cs typeface="Arial Bold" charset="0"/>
                <a:sym typeface="Arial Bold" charset="0"/>
              </a:rPr>
              <a:t>/</a:t>
            </a:r>
            <a:r>
              <a:rPr lang="en-US" sz="1600" dirty="0" err="1">
                <a:solidFill>
                  <a:srgbClr val="FFC000"/>
                </a:solidFill>
                <a:latin typeface="+mj-lt"/>
                <a:ea typeface="ＭＳ Ｐゴシック" charset="0"/>
                <a:cs typeface="Arial Bold" charset="0"/>
                <a:sym typeface="Arial Bold" charset="0"/>
              </a:rPr>
              <a:t>rc.local</a:t>
            </a:r>
            <a:r>
              <a:rPr lang="en-US" sz="1600" dirty="0">
                <a:solidFill>
                  <a:srgbClr val="FFC000"/>
                </a:solidFill>
                <a:latin typeface="+mj-lt"/>
                <a:ea typeface="ＭＳ Ｐゴシック" charset="0"/>
                <a:cs typeface="Arial Bold" charset="0"/>
                <a:sym typeface="Arial Bold" charset="0"/>
              </a:rPr>
              <a:t> </a:t>
            </a:r>
            <a:r>
              <a:rPr lang="en-US" sz="1600" dirty="0" smtClean="0">
                <a:solidFill>
                  <a:srgbClr val="FFC000"/>
                </a:solidFill>
                <a:latin typeface="+mj-lt"/>
                <a:ea typeface="ＭＳ Ｐゴシック" charset="0"/>
                <a:cs typeface="Arial Bold" charset="0"/>
                <a:sym typeface="Arial Bold" charset="0"/>
              </a:rPr>
              <a:t>screen  </a:t>
            </a:r>
            <a:r>
              <a:rPr lang="en-US" sz="1600" dirty="0">
                <a:solidFill>
                  <a:srgbClr val="FFC000"/>
                </a:solidFill>
                <a:latin typeface="+mj-lt"/>
                <a:ea typeface="ＭＳ Ｐゴシック" charset="0"/>
                <a:cs typeface="Arial Bold" charset="0"/>
                <a:sym typeface="Arial Bold" charset="0"/>
              </a:rPr>
              <a:t>-d -m java -Xmx512M -Xms512M -jar /home/minecraft/minecraft_server.jar #Starts Minecraft Server</a:t>
            </a:r>
            <a:endParaRPr lang="en-US" sz="1600" dirty="0" smtClean="0">
              <a:latin typeface="+mj-lt"/>
            </a:endParaRPr>
          </a:p>
          <a:p>
            <a:pPr marL="0" indent="0" algn="ctr">
              <a:buNone/>
            </a:pPr>
            <a:endParaRPr lang="en-US" sz="1200" dirty="0"/>
          </a:p>
          <a:p>
            <a:pPr marL="0" indent="0" algn="ctr">
              <a:buNone/>
            </a:pPr>
            <a:endParaRPr lang="en-US" sz="1200" dirty="0"/>
          </a:p>
        </p:txBody>
      </p:sp>
    </p:spTree>
    <p:extLst>
      <p:ext uri="{BB962C8B-B14F-4D97-AF65-F5344CB8AC3E}">
        <p14:creationId xmlns:p14="http://schemas.microsoft.com/office/powerpoint/2010/main" val="39237552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9" y="1047750"/>
            <a:ext cx="8205304" cy="3553926"/>
          </a:xfrm>
        </p:spPr>
        <p:txBody>
          <a:bodyPr anchor="ctr">
            <a:normAutofit/>
          </a:bodyPr>
          <a:lstStyle/>
          <a:p>
            <a:pPr marL="0" indent="0" algn="ctr">
              <a:buNone/>
            </a:pPr>
            <a:r>
              <a:rPr lang="en-US" sz="4800" dirty="0" smtClean="0"/>
              <a:t>Mumble User Data</a:t>
            </a:r>
          </a:p>
          <a:p>
            <a:r>
              <a:rPr lang="en-US" sz="2800" dirty="0">
                <a:solidFill>
                  <a:srgbClr val="FFC000"/>
                </a:solidFill>
                <a:latin typeface=""/>
                <a:ea typeface="ＭＳ Ｐゴシック" charset="0"/>
                <a:cs typeface="Arial Bold" charset="0"/>
                <a:sym typeface="Arial Bold" charset="0"/>
              </a:rPr>
              <a:t>#!/bin/</a:t>
            </a:r>
            <a:r>
              <a:rPr lang="en-US" sz="2800" dirty="0" err="1">
                <a:solidFill>
                  <a:srgbClr val="FFC000"/>
                </a:solidFill>
                <a:latin typeface=""/>
                <a:ea typeface="ＭＳ Ｐゴシック" charset="0"/>
                <a:cs typeface="Arial Bold" charset="0"/>
                <a:sym typeface="Arial Bold" charset="0"/>
              </a:rPr>
              <a:t>sh</a:t>
            </a:r>
            <a:endParaRPr lang="en-US" sz="2800" dirty="0" smtClean="0">
              <a:solidFill>
                <a:srgbClr val="FFC000"/>
              </a:solidFill>
              <a:latin typeface=""/>
              <a:ea typeface="ＭＳ Ｐゴシック" charset="0"/>
              <a:cs typeface="Arial Bold" charset="0"/>
              <a:sym typeface="Arial Bold" charset="0"/>
            </a:endParaRPr>
          </a:p>
          <a:p>
            <a:r>
              <a:rPr lang="en-US" sz="2800" dirty="0" smtClean="0">
                <a:solidFill>
                  <a:srgbClr val="FFC000"/>
                </a:solidFill>
                <a:latin typeface=""/>
                <a:ea typeface="ＭＳ Ｐゴシック" charset="0"/>
                <a:cs typeface="Arial Bold" charset="0"/>
                <a:sym typeface="Arial Bold" charset="0"/>
              </a:rPr>
              <a:t>#</a:t>
            </a:r>
            <a:r>
              <a:rPr lang="en-US" sz="2800" dirty="0">
                <a:solidFill>
                  <a:srgbClr val="FFC000"/>
                </a:solidFill>
                <a:latin typeface=""/>
                <a:ea typeface="ＭＳ Ｐゴシック" charset="0"/>
                <a:cs typeface="Arial Bold" charset="0"/>
                <a:sym typeface="Arial Bold" charset="0"/>
              </a:rPr>
              <a:t>update the repo cache</a:t>
            </a:r>
            <a:endParaRPr lang="en-US" sz="2800" dirty="0" smtClean="0">
              <a:solidFill>
                <a:srgbClr val="FFC000"/>
              </a:solidFill>
              <a:latin typeface=""/>
              <a:ea typeface="ＭＳ Ｐゴシック" charset="0"/>
              <a:cs typeface="Arial Bold" charset="0"/>
              <a:sym typeface="Arial Bold" charset="0"/>
            </a:endParaRPr>
          </a:p>
          <a:p>
            <a:r>
              <a:rPr lang="en-US" sz="2800" dirty="0" smtClean="0">
                <a:solidFill>
                  <a:srgbClr val="FFC000"/>
                </a:solidFill>
                <a:latin typeface=""/>
                <a:ea typeface="ＭＳ Ｐゴシック" charset="0"/>
                <a:cs typeface="Arial Bold" charset="0"/>
                <a:sym typeface="Arial Bold" charset="0"/>
              </a:rPr>
              <a:t>apt-get update</a:t>
            </a:r>
          </a:p>
          <a:p>
            <a:r>
              <a:rPr lang="en-US" sz="2800" dirty="0" smtClean="0">
                <a:solidFill>
                  <a:srgbClr val="FFC000"/>
                </a:solidFill>
                <a:latin typeface=""/>
                <a:ea typeface="ＭＳ Ｐゴシック" charset="0"/>
                <a:cs typeface="Arial Bold" charset="0"/>
                <a:sym typeface="Arial Bold" charset="0"/>
              </a:rPr>
              <a:t>apt-get </a:t>
            </a:r>
            <a:r>
              <a:rPr lang="en-US" sz="2800" dirty="0">
                <a:solidFill>
                  <a:srgbClr val="FFC000"/>
                </a:solidFill>
                <a:latin typeface=""/>
                <a:ea typeface="ＭＳ Ｐゴシック" charset="0"/>
                <a:cs typeface="Arial Bold" charset="0"/>
                <a:sym typeface="Arial Bold" charset="0"/>
              </a:rPr>
              <a:t>-y </a:t>
            </a:r>
            <a:r>
              <a:rPr lang="en-US" sz="2800" dirty="0" err="1">
                <a:solidFill>
                  <a:srgbClr val="FFC000"/>
                </a:solidFill>
                <a:latin typeface=""/>
                <a:ea typeface="ＭＳ Ｐゴシック" charset="0"/>
                <a:cs typeface="Arial Bold" charset="0"/>
                <a:sym typeface="Arial Bold" charset="0"/>
              </a:rPr>
              <a:t>dist</a:t>
            </a:r>
            <a:r>
              <a:rPr lang="en-US" sz="2800" dirty="0">
                <a:solidFill>
                  <a:srgbClr val="FFC000"/>
                </a:solidFill>
                <a:latin typeface=""/>
                <a:ea typeface="ＭＳ Ｐゴシック" charset="0"/>
                <a:cs typeface="Arial Bold" charset="0"/>
                <a:sym typeface="Arial Bold" charset="0"/>
              </a:rPr>
              <a:t>-upgrade #Do a full </a:t>
            </a:r>
            <a:r>
              <a:rPr lang="en-US" sz="2800" dirty="0" smtClean="0">
                <a:solidFill>
                  <a:srgbClr val="FFC000"/>
                </a:solidFill>
                <a:latin typeface=""/>
                <a:ea typeface="ＭＳ Ｐゴシック" charset="0"/>
                <a:cs typeface="Arial Bold" charset="0"/>
                <a:sym typeface="Arial Bold" charset="0"/>
              </a:rPr>
              <a:t>update</a:t>
            </a:r>
          </a:p>
          <a:p>
            <a:r>
              <a:rPr lang="en-US" sz="2800" dirty="0">
                <a:solidFill>
                  <a:srgbClr val="FFC000"/>
                </a:solidFill>
                <a:latin typeface=""/>
                <a:ea typeface="ＭＳ Ｐゴシック" charset="0"/>
                <a:cs typeface="Arial Bold" charset="0"/>
                <a:sym typeface="Arial Bold" charset="0"/>
              </a:rPr>
              <a:t># install </a:t>
            </a:r>
            <a:r>
              <a:rPr lang="en-US" sz="2800" dirty="0" smtClean="0">
                <a:solidFill>
                  <a:srgbClr val="FFC000"/>
                </a:solidFill>
                <a:latin typeface=""/>
                <a:ea typeface="ＭＳ Ｐゴシック" charset="0"/>
                <a:cs typeface="Arial Bold" charset="0"/>
                <a:sym typeface="Arial Bold" charset="0"/>
              </a:rPr>
              <a:t>Mumble-server</a:t>
            </a:r>
          </a:p>
          <a:p>
            <a:r>
              <a:rPr lang="en-US" sz="2800" dirty="0" smtClean="0">
                <a:solidFill>
                  <a:srgbClr val="FFC000"/>
                </a:solidFill>
                <a:latin typeface=""/>
                <a:ea typeface="ＭＳ Ｐゴシック" charset="0"/>
                <a:cs typeface="Arial Bold" charset="0"/>
                <a:sym typeface="Arial Bold" charset="0"/>
              </a:rPr>
              <a:t>apt-get </a:t>
            </a:r>
            <a:r>
              <a:rPr lang="en-US" sz="2800" dirty="0">
                <a:solidFill>
                  <a:srgbClr val="FFC000"/>
                </a:solidFill>
                <a:latin typeface=""/>
                <a:ea typeface="ＭＳ Ｐゴシック" charset="0"/>
                <a:cs typeface="Arial Bold" charset="0"/>
                <a:sym typeface="Arial Bold" charset="0"/>
              </a:rPr>
              <a:t>-y install </a:t>
            </a:r>
            <a:r>
              <a:rPr lang="en-US" sz="2800" dirty="0" smtClean="0">
                <a:solidFill>
                  <a:srgbClr val="FFC000"/>
                </a:solidFill>
                <a:latin typeface=""/>
                <a:ea typeface="ＭＳ Ｐゴシック" charset="0"/>
                <a:cs typeface="Arial Bold" charset="0"/>
                <a:sym typeface="Arial Bold" charset="0"/>
              </a:rPr>
              <a:t>mumble-server</a:t>
            </a:r>
            <a:endParaRPr lang="en-US" sz="2800" dirty="0"/>
          </a:p>
          <a:p>
            <a:pPr marL="0" indent="0" algn="ctr">
              <a:buNone/>
            </a:pPr>
            <a:endParaRPr lang="en-US" sz="4800" dirty="0"/>
          </a:p>
        </p:txBody>
      </p:sp>
    </p:spTree>
    <p:extLst>
      <p:ext uri="{BB962C8B-B14F-4D97-AF65-F5344CB8AC3E}">
        <p14:creationId xmlns:p14="http://schemas.microsoft.com/office/powerpoint/2010/main" val="13109228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9" y="1047750"/>
            <a:ext cx="8205304" cy="3553926"/>
          </a:xfrm>
        </p:spPr>
        <p:txBody>
          <a:bodyPr anchor="ctr">
            <a:normAutofit fontScale="40000" lnSpcReduction="20000"/>
          </a:bodyPr>
          <a:lstStyle/>
          <a:p>
            <a:pPr marL="0" indent="0" algn="ctr">
              <a:buNone/>
            </a:pPr>
            <a:r>
              <a:rPr lang="en-US" sz="14400" dirty="0" smtClean="0"/>
              <a:t>Git User </a:t>
            </a:r>
            <a:r>
              <a:rPr lang="en-US" sz="14400" dirty="0" smtClean="0"/>
              <a:t>Data</a:t>
            </a:r>
          </a:p>
          <a:p>
            <a:r>
              <a:rPr lang="en-US" sz="5500" dirty="0">
                <a:solidFill>
                  <a:srgbClr val="FFC000"/>
                </a:solidFill>
                <a:latin typeface="+mj-lt"/>
                <a:ea typeface="ＭＳ Ｐゴシック" charset="0"/>
                <a:cs typeface="Arial Bold" charset="0"/>
                <a:sym typeface="Arial Bold" charset="0"/>
              </a:rPr>
              <a:t>#!/bin/</a:t>
            </a:r>
            <a:r>
              <a:rPr lang="en-US" sz="5500" dirty="0" err="1">
                <a:solidFill>
                  <a:srgbClr val="FFC000"/>
                </a:solidFill>
                <a:latin typeface="+mj-lt"/>
                <a:ea typeface="ＭＳ Ｐゴシック" charset="0"/>
                <a:cs typeface="Arial Bold" charset="0"/>
                <a:sym typeface="Arial Bold" charset="0"/>
              </a:rPr>
              <a:t>sh</a:t>
            </a:r>
            <a:endParaRPr lang="en-US" sz="5500" dirty="0">
              <a:solidFill>
                <a:srgbClr val="FFC000"/>
              </a:solidFill>
              <a:latin typeface="+mj-lt"/>
              <a:ea typeface="ＭＳ Ｐゴシック" charset="0"/>
              <a:cs typeface="Arial Bold" charset="0"/>
              <a:sym typeface="Arial Bold" charset="0"/>
            </a:endParaRPr>
          </a:p>
          <a:p>
            <a:r>
              <a:rPr lang="en-US" sz="5500" dirty="0">
                <a:solidFill>
                  <a:srgbClr val="FFC000"/>
                </a:solidFill>
                <a:latin typeface="+mj-lt"/>
                <a:ea typeface="ＭＳ Ｐゴシック" charset="0"/>
                <a:cs typeface="Arial Bold" charset="0"/>
                <a:sym typeface="Arial Bold" charset="0"/>
              </a:rPr>
              <a:t>yum update -y #Updates all installed packages</a:t>
            </a:r>
          </a:p>
          <a:p>
            <a:r>
              <a:rPr lang="en-US" sz="5500" dirty="0">
                <a:solidFill>
                  <a:srgbClr val="FFC000"/>
                </a:solidFill>
                <a:latin typeface="+mj-lt"/>
                <a:ea typeface="ＭＳ Ｐゴシック" charset="0"/>
                <a:cs typeface="Arial Bold" charset="0"/>
                <a:sym typeface="Arial Bold" charset="0"/>
              </a:rPr>
              <a:t>yum install -y </a:t>
            </a:r>
            <a:r>
              <a:rPr lang="en-US" sz="5500" dirty="0" err="1">
                <a:solidFill>
                  <a:srgbClr val="FFC000"/>
                </a:solidFill>
                <a:latin typeface="+mj-lt"/>
                <a:ea typeface="ＭＳ Ｐゴシック" charset="0"/>
                <a:cs typeface="Arial Bold" charset="0"/>
                <a:sym typeface="Arial Bold" charset="0"/>
              </a:rPr>
              <a:t>git</a:t>
            </a:r>
            <a:r>
              <a:rPr lang="en-US" sz="5500" dirty="0">
                <a:solidFill>
                  <a:srgbClr val="FFC000"/>
                </a:solidFill>
                <a:latin typeface="+mj-lt"/>
                <a:ea typeface="ＭＳ Ｐゴシック" charset="0"/>
                <a:cs typeface="Arial Bold" charset="0"/>
                <a:sym typeface="Arial Bold" charset="0"/>
              </a:rPr>
              <a:t>-all python27 #Installs all Git tools and Python2.7</a:t>
            </a:r>
          </a:p>
          <a:p>
            <a:r>
              <a:rPr lang="en-US" sz="5500" dirty="0">
                <a:solidFill>
                  <a:srgbClr val="FFC000"/>
                </a:solidFill>
                <a:latin typeface="+mj-lt"/>
                <a:ea typeface="ＭＳ Ｐゴシック" charset="0"/>
                <a:cs typeface="Arial Bold" charset="0"/>
                <a:sym typeface="Arial Bold" charset="0"/>
              </a:rPr>
              <a:t>mkdir /home/ec2-user/Project #Creates Project Directory</a:t>
            </a:r>
          </a:p>
          <a:p>
            <a:r>
              <a:rPr lang="en-US" sz="5500" dirty="0" smtClean="0">
                <a:solidFill>
                  <a:srgbClr val="FFC000"/>
                </a:solidFill>
                <a:ea typeface="ＭＳ Ｐゴシック" charset="0"/>
                <a:cs typeface="Arial Bold" charset="0"/>
                <a:sym typeface="Arial Bold" charset="0"/>
              </a:rPr>
              <a:t>#Initializes </a:t>
            </a:r>
            <a:r>
              <a:rPr lang="en-US" sz="5500" dirty="0">
                <a:solidFill>
                  <a:srgbClr val="FFC000"/>
                </a:solidFill>
                <a:ea typeface="ＭＳ Ｐゴシック" charset="0"/>
                <a:cs typeface="Arial Bold" charset="0"/>
                <a:sym typeface="Arial Bold" charset="0"/>
              </a:rPr>
              <a:t>new Git repository in the Project directory.</a:t>
            </a:r>
            <a:endParaRPr lang="en-US" sz="5500" dirty="0" smtClean="0">
              <a:solidFill>
                <a:srgbClr val="FFC000"/>
              </a:solidFill>
              <a:latin typeface="+mj-lt"/>
              <a:ea typeface="ＭＳ Ｐゴシック" charset="0"/>
              <a:cs typeface="Arial Bold" charset="0"/>
              <a:sym typeface="Arial Bold" charset="0"/>
            </a:endParaRPr>
          </a:p>
          <a:p>
            <a:r>
              <a:rPr lang="en-US" sz="5500" dirty="0" err="1" smtClean="0">
                <a:solidFill>
                  <a:srgbClr val="FFC000"/>
                </a:solidFill>
                <a:latin typeface="+mj-lt"/>
                <a:ea typeface="ＭＳ Ｐゴシック" charset="0"/>
                <a:cs typeface="Arial Bold" charset="0"/>
                <a:sym typeface="Arial Bold" charset="0"/>
              </a:rPr>
              <a:t>git</a:t>
            </a:r>
            <a:r>
              <a:rPr lang="en-US" sz="5500" dirty="0" smtClean="0">
                <a:solidFill>
                  <a:srgbClr val="FFC000"/>
                </a:solidFill>
                <a:latin typeface="+mj-lt"/>
                <a:ea typeface="ＭＳ Ｐゴシック" charset="0"/>
                <a:cs typeface="Arial Bold" charset="0"/>
                <a:sym typeface="Arial Bold" charset="0"/>
              </a:rPr>
              <a:t> </a:t>
            </a:r>
            <a:r>
              <a:rPr lang="en-US" sz="5500" dirty="0" err="1">
                <a:solidFill>
                  <a:srgbClr val="FFC000"/>
                </a:solidFill>
                <a:latin typeface="+mj-lt"/>
                <a:ea typeface="ＭＳ Ｐゴシック" charset="0"/>
                <a:cs typeface="Arial Bold" charset="0"/>
                <a:sym typeface="Arial Bold" charset="0"/>
              </a:rPr>
              <a:t>init</a:t>
            </a:r>
            <a:r>
              <a:rPr lang="en-US" sz="5500" dirty="0">
                <a:solidFill>
                  <a:srgbClr val="FFC000"/>
                </a:solidFill>
                <a:latin typeface="+mj-lt"/>
                <a:ea typeface="ＭＳ Ｐゴシック" charset="0"/>
                <a:cs typeface="Arial Bold" charset="0"/>
                <a:sym typeface="Arial Bold" charset="0"/>
              </a:rPr>
              <a:t> --bare /home/ec2-user/Project</a:t>
            </a:r>
            <a:r>
              <a:rPr lang="en-US" sz="5500" dirty="0" smtClean="0">
                <a:solidFill>
                  <a:srgbClr val="FFC000"/>
                </a:solidFill>
                <a:latin typeface="+mj-lt"/>
                <a:ea typeface="ＭＳ Ｐゴシック" charset="0"/>
                <a:cs typeface="Arial Bold" charset="0"/>
                <a:sym typeface="Arial Bold" charset="0"/>
              </a:rPr>
              <a:t>/</a:t>
            </a:r>
            <a:endParaRPr lang="en-US" sz="5500" dirty="0">
              <a:solidFill>
                <a:srgbClr val="FFC000"/>
              </a:solidFill>
              <a:latin typeface="+mj-lt"/>
              <a:ea typeface="ＭＳ Ｐゴシック" charset="0"/>
              <a:cs typeface="Arial Bold" charset="0"/>
              <a:sym typeface="Arial Bold" charset="0"/>
            </a:endParaRPr>
          </a:p>
          <a:p>
            <a:r>
              <a:rPr lang="en-US" sz="5500" dirty="0">
                <a:solidFill>
                  <a:srgbClr val="FFC000"/>
                </a:solidFill>
                <a:ea typeface="ＭＳ Ｐゴシック" charset="0"/>
                <a:cs typeface="Arial Bold" charset="0"/>
                <a:sym typeface="Arial Bold" charset="0"/>
              </a:rPr>
              <a:t>#Set Permissions for Project to </a:t>
            </a:r>
            <a:r>
              <a:rPr lang="en-US" sz="5500" dirty="0" smtClean="0">
                <a:solidFill>
                  <a:srgbClr val="FFC000"/>
                </a:solidFill>
                <a:ea typeface="ＭＳ Ｐゴシック" charset="0"/>
                <a:cs typeface="Arial Bold" charset="0"/>
                <a:sym typeface="Arial Bold" charset="0"/>
              </a:rPr>
              <a:t>ec2-user</a:t>
            </a:r>
            <a:endParaRPr lang="en-US" sz="5500" dirty="0" smtClean="0">
              <a:solidFill>
                <a:srgbClr val="FFC000"/>
              </a:solidFill>
              <a:latin typeface="+mj-lt"/>
              <a:ea typeface="ＭＳ Ｐゴシック" charset="0"/>
              <a:cs typeface="Arial Bold" charset="0"/>
              <a:sym typeface="Arial Bold" charset="0"/>
            </a:endParaRPr>
          </a:p>
          <a:p>
            <a:r>
              <a:rPr lang="en-US" sz="5500" dirty="0" smtClean="0">
                <a:solidFill>
                  <a:srgbClr val="FFC000"/>
                </a:solidFill>
                <a:latin typeface="+mj-lt"/>
                <a:ea typeface="ＭＳ Ｐゴシック" charset="0"/>
                <a:cs typeface="Arial Bold" charset="0"/>
                <a:sym typeface="Arial Bold" charset="0"/>
              </a:rPr>
              <a:t>chown </a:t>
            </a:r>
            <a:r>
              <a:rPr lang="en-US" sz="5500" dirty="0">
                <a:solidFill>
                  <a:srgbClr val="FFC000"/>
                </a:solidFill>
                <a:latin typeface="+mj-lt"/>
                <a:ea typeface="ＭＳ Ｐゴシック" charset="0"/>
                <a:cs typeface="Arial Bold" charset="0"/>
                <a:sym typeface="Arial Bold" charset="0"/>
              </a:rPr>
              <a:t>-R ec2-user:ec2-user /home/ec2-user/Project</a:t>
            </a:r>
            <a:r>
              <a:rPr lang="en-US" sz="5500" dirty="0" smtClean="0">
                <a:solidFill>
                  <a:srgbClr val="FFC000"/>
                </a:solidFill>
                <a:latin typeface="+mj-lt"/>
                <a:ea typeface="ＭＳ Ｐゴシック" charset="0"/>
                <a:cs typeface="Arial Bold" charset="0"/>
                <a:sym typeface="Arial Bold" charset="0"/>
              </a:rPr>
              <a:t>/</a:t>
            </a:r>
            <a:endParaRPr lang="en-US" sz="5500" dirty="0"/>
          </a:p>
          <a:p>
            <a:pPr marL="0" indent="0" algn="ctr">
              <a:buNone/>
            </a:pPr>
            <a:endParaRPr lang="en-US" sz="4800" dirty="0"/>
          </a:p>
        </p:txBody>
      </p:sp>
    </p:spTree>
    <p:extLst>
      <p:ext uri="{BB962C8B-B14F-4D97-AF65-F5344CB8AC3E}">
        <p14:creationId xmlns:p14="http://schemas.microsoft.com/office/powerpoint/2010/main" val="28723007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9" y="666750"/>
            <a:ext cx="8205304" cy="3553926"/>
          </a:xfrm>
        </p:spPr>
        <p:txBody>
          <a:bodyPr anchor="ctr">
            <a:normAutofit/>
          </a:bodyPr>
          <a:lstStyle/>
          <a:p>
            <a:pPr marL="0" indent="0" algn="ctr">
              <a:buNone/>
            </a:pPr>
            <a:r>
              <a:rPr lang="en-US" sz="4800" dirty="0" smtClean="0"/>
              <a:t>NASA Curiosity Rover Landing</a:t>
            </a:r>
          </a:p>
          <a:p>
            <a:pPr marL="0" indent="0" algn="ctr">
              <a:buNone/>
            </a:pPr>
            <a:endParaRPr lang="en-US" sz="4800" dirty="0"/>
          </a:p>
          <a:p>
            <a:pPr marL="0" indent="0" algn="ctr">
              <a:buNone/>
            </a:pPr>
            <a:r>
              <a:rPr lang="en-US" sz="4800" dirty="0" smtClean="0"/>
              <a:t>Greg</a:t>
            </a:r>
            <a:endParaRPr lang="en-US" sz="4800" dirty="0"/>
          </a:p>
        </p:txBody>
      </p:sp>
    </p:spTree>
    <p:extLst>
      <p:ext uri="{BB962C8B-B14F-4D97-AF65-F5344CB8AC3E}">
        <p14:creationId xmlns:p14="http://schemas.microsoft.com/office/powerpoint/2010/main" val="18612369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084" y="361950"/>
            <a:ext cx="8370332" cy="508635"/>
          </a:xfrm>
        </p:spPr>
        <p:txBody>
          <a:bodyPr/>
          <a:lstStyle/>
          <a:p>
            <a:r>
              <a:rPr lang="en-US" sz="5400" dirty="0"/>
              <a:t>Their Problem</a:t>
            </a:r>
          </a:p>
        </p:txBody>
      </p:sp>
      <p:sp>
        <p:nvSpPr>
          <p:cNvPr id="3" name="TextBox 2"/>
          <p:cNvSpPr txBox="1"/>
          <p:nvPr/>
        </p:nvSpPr>
        <p:spPr>
          <a:xfrm>
            <a:off x="442278" y="1200150"/>
            <a:ext cx="8229600" cy="3046988"/>
          </a:xfrm>
          <a:prstGeom prst="rect">
            <a:avLst/>
          </a:prstGeom>
          <a:noFill/>
        </p:spPr>
        <p:txBody>
          <a:bodyPr wrap="square" rtlCol="0">
            <a:spAutoFit/>
          </a:bodyPr>
          <a:lstStyle/>
          <a:p>
            <a:pPr marL="342900" indent="-342900" algn="l">
              <a:buFont typeface="Arial"/>
              <a:buChar char="•"/>
            </a:pPr>
            <a:r>
              <a:rPr lang="en-US" sz="2400" dirty="0">
                <a:solidFill>
                  <a:schemeClr val="bg1"/>
                </a:solidFill>
              </a:rPr>
              <a:t>Massive amount of people wanting to watch the landing, live.</a:t>
            </a:r>
            <a:br>
              <a:rPr lang="en-US" sz="2400" dirty="0">
                <a:solidFill>
                  <a:schemeClr val="bg1"/>
                </a:solidFill>
              </a:rPr>
            </a:br>
            <a:endParaRPr lang="en-US" sz="2400" dirty="0">
              <a:solidFill>
                <a:schemeClr val="bg1"/>
              </a:solidFill>
            </a:endParaRPr>
          </a:p>
          <a:p>
            <a:pPr marL="342900" indent="-342900" algn="l">
              <a:buFont typeface="Arial"/>
              <a:buChar char="•"/>
            </a:pPr>
            <a:r>
              <a:rPr lang="en-US" sz="2400" dirty="0">
                <a:solidFill>
                  <a:schemeClr val="bg1"/>
                </a:solidFill>
              </a:rPr>
              <a:t>High </a:t>
            </a:r>
            <a:r>
              <a:rPr lang="en-US" sz="2400" dirty="0" smtClean="0">
                <a:solidFill>
                  <a:schemeClr val="bg1"/>
                </a:solidFill>
              </a:rPr>
              <a:t>barrier </a:t>
            </a:r>
            <a:r>
              <a:rPr lang="en-US" sz="2400" dirty="0">
                <a:solidFill>
                  <a:schemeClr val="bg1"/>
                </a:solidFill>
              </a:rPr>
              <a:t>of entry for both hardware/infrastructure and specialized expertise requirements</a:t>
            </a:r>
          </a:p>
          <a:p>
            <a:pPr marL="342900" indent="-342900" algn="l">
              <a:buFont typeface="Arial"/>
              <a:buChar char="•"/>
            </a:pPr>
            <a:endParaRPr lang="en-US" sz="2400" dirty="0">
              <a:solidFill>
                <a:schemeClr val="bg1"/>
              </a:solidFill>
            </a:endParaRPr>
          </a:p>
          <a:p>
            <a:pPr marL="342900" indent="-342900" algn="l">
              <a:buFont typeface="Arial"/>
              <a:buChar char="•"/>
            </a:pPr>
            <a:r>
              <a:rPr lang="en-US" sz="2400" dirty="0">
                <a:solidFill>
                  <a:schemeClr val="bg1"/>
                </a:solidFill>
              </a:rPr>
              <a:t>Need would be short lived – traffic would return to normal shortly after, and extra hardware/personnel would no longer be needed</a:t>
            </a:r>
          </a:p>
        </p:txBody>
      </p:sp>
    </p:spTree>
    <p:extLst>
      <p:ext uri="{BB962C8B-B14F-4D97-AF65-F5344CB8AC3E}">
        <p14:creationId xmlns:p14="http://schemas.microsoft.com/office/powerpoint/2010/main" val="24055134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084" y="361950"/>
            <a:ext cx="8370332" cy="508635"/>
          </a:xfrm>
        </p:spPr>
        <p:txBody>
          <a:bodyPr/>
          <a:lstStyle/>
          <a:p>
            <a:r>
              <a:rPr lang="en-US" sz="5400" dirty="0"/>
              <a:t>Their </a:t>
            </a:r>
            <a:r>
              <a:rPr lang="en-US" sz="5400" dirty="0" smtClean="0"/>
              <a:t>Solution</a:t>
            </a:r>
            <a:endParaRPr lang="en-US" sz="5400" dirty="0"/>
          </a:p>
        </p:txBody>
      </p:sp>
      <p:sp>
        <p:nvSpPr>
          <p:cNvPr id="3" name="TextBox 2"/>
          <p:cNvSpPr txBox="1"/>
          <p:nvPr/>
        </p:nvSpPr>
        <p:spPr>
          <a:xfrm>
            <a:off x="442278" y="1200150"/>
            <a:ext cx="8229600" cy="2677656"/>
          </a:xfrm>
          <a:prstGeom prst="rect">
            <a:avLst/>
          </a:prstGeom>
          <a:noFill/>
        </p:spPr>
        <p:txBody>
          <a:bodyPr wrap="square" rtlCol="0">
            <a:spAutoFit/>
          </a:bodyPr>
          <a:lstStyle/>
          <a:p>
            <a:pPr marL="342900" indent="-342900" algn="l">
              <a:buFont typeface="Arial"/>
              <a:buChar char="•"/>
            </a:pPr>
            <a:r>
              <a:rPr lang="en-US" sz="2400" dirty="0">
                <a:solidFill>
                  <a:srgbClr val="FFFFFF"/>
                </a:solidFill>
              </a:rPr>
              <a:t>AWS – highly flexible solution with no long term commitment</a:t>
            </a:r>
          </a:p>
          <a:p>
            <a:pPr marL="342900" indent="-342900" algn="l">
              <a:buFont typeface="Arial"/>
              <a:buChar char="•"/>
            </a:pPr>
            <a:r>
              <a:rPr lang="en-US" sz="2400" dirty="0">
                <a:solidFill>
                  <a:srgbClr val="FFFFFF"/>
                </a:solidFill>
              </a:rPr>
              <a:t>On demand scalable infrastructure</a:t>
            </a:r>
          </a:p>
          <a:p>
            <a:pPr marL="342900" indent="-342900" algn="l">
              <a:buFont typeface="Arial"/>
              <a:buChar char="•"/>
            </a:pPr>
            <a:r>
              <a:rPr lang="en-US" sz="2400" dirty="0">
                <a:solidFill>
                  <a:srgbClr val="FFFFFF"/>
                </a:solidFill>
              </a:rPr>
              <a:t>Multitude of features</a:t>
            </a:r>
          </a:p>
          <a:p>
            <a:pPr marL="342900" indent="-342900" algn="l">
              <a:buFont typeface="Arial"/>
              <a:buChar char="•"/>
            </a:pPr>
            <a:r>
              <a:rPr lang="en-US" sz="2400" dirty="0">
                <a:solidFill>
                  <a:srgbClr val="FFFFFF"/>
                </a:solidFill>
              </a:rPr>
              <a:t>Many automated solutions that would otherwise require dedicated personnel</a:t>
            </a:r>
          </a:p>
          <a:p>
            <a:pPr marL="342900" indent="-342900" algn="l">
              <a:buFont typeface="Arial"/>
              <a:buChar char="•"/>
            </a:pPr>
            <a:r>
              <a:rPr lang="en-US" sz="2400" dirty="0">
                <a:solidFill>
                  <a:srgbClr val="FFFFFF"/>
                </a:solidFill>
              </a:rPr>
              <a:t>Proven infrastructure – handles hundreds of gigabits a second without breaking a sweat</a:t>
            </a:r>
          </a:p>
        </p:txBody>
      </p:sp>
    </p:spTree>
    <p:extLst>
      <p:ext uri="{BB962C8B-B14F-4D97-AF65-F5344CB8AC3E}">
        <p14:creationId xmlns:p14="http://schemas.microsoft.com/office/powerpoint/2010/main" val="23935060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66900" y="0"/>
            <a:ext cx="5392923" cy="5143500"/>
          </a:xfrm>
          <a:prstGeom prst="rect">
            <a:avLst/>
          </a:prstGeom>
        </p:spPr>
      </p:pic>
    </p:spTree>
    <p:extLst>
      <p:ext uri="{BB962C8B-B14F-4D97-AF65-F5344CB8AC3E}">
        <p14:creationId xmlns:p14="http://schemas.microsoft.com/office/powerpoint/2010/main" val="2326205204"/>
      </p:ext>
    </p:extLst>
  </p:cSld>
  <p:clrMapOvr>
    <a:masterClrMapping/>
  </p:clrMapOvr>
  <p:transition xmlns:p14="http://schemas.microsoft.com/office/powerpoint/2010/mai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66900" y="0"/>
            <a:ext cx="5391807" cy="5143500"/>
          </a:xfrm>
          <a:prstGeom prst="rect">
            <a:avLst/>
          </a:prstGeom>
        </p:spPr>
      </p:pic>
    </p:spTree>
    <p:extLst>
      <p:ext uri="{BB962C8B-B14F-4D97-AF65-F5344CB8AC3E}">
        <p14:creationId xmlns:p14="http://schemas.microsoft.com/office/powerpoint/2010/main" val="2281274265"/>
      </p:ext>
    </p:extLst>
  </p:cSld>
  <p:clrMapOvr>
    <a:masterClrMapping/>
  </p:clrMapOvr>
  <p:transition xmlns:p14="http://schemas.microsoft.com/office/powerpoint/2010/mai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79097154"/>
      </p:ext>
    </p:extLst>
  </p:cSld>
  <p:clrMapOvr>
    <a:masterClrMapping/>
  </p:clrMapOvr>
  <p:transition xmlns:p14="http://schemas.microsoft.com/office/powerpoint/2010/mai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36789" y="190445"/>
            <a:ext cx="8205304" cy="857250"/>
          </a:xfrm>
        </p:spPr>
        <p:txBody>
          <a:bodyPr anchor="ctr"/>
          <a:lstStyle/>
          <a:p>
            <a:r>
              <a:rPr lang="en-US" b="1" dirty="0" smtClean="0"/>
              <a:t>Use AWS…</a:t>
            </a:r>
            <a:endParaRPr lang="en-US" b="1" dirty="0"/>
          </a:p>
        </p:txBody>
      </p:sp>
      <p:sp>
        <p:nvSpPr>
          <p:cNvPr id="2" name="TextBox 1"/>
          <p:cNvSpPr txBox="1"/>
          <p:nvPr/>
        </p:nvSpPr>
        <p:spPr>
          <a:xfrm>
            <a:off x="319856" y="1047695"/>
            <a:ext cx="8366944" cy="4339650"/>
          </a:xfrm>
          <a:prstGeom prst="rect">
            <a:avLst/>
          </a:prstGeom>
          <a:noFill/>
        </p:spPr>
        <p:txBody>
          <a:bodyPr wrap="square" rtlCol="0">
            <a:spAutoFit/>
          </a:bodyPr>
          <a:lstStyle/>
          <a:p>
            <a:pPr algn="l"/>
            <a:r>
              <a:rPr lang="en-US" sz="1200" dirty="0" smtClean="0">
                <a:solidFill>
                  <a:schemeClr val="bg1"/>
                </a:solidFill>
              </a:rPr>
              <a:t>There are several opportunities to use AWS in your daily life, many of which are free!</a:t>
            </a:r>
          </a:p>
          <a:p>
            <a:pPr algn="l"/>
            <a:endParaRPr lang="en-US" sz="1200" dirty="0" smtClean="0">
              <a:solidFill>
                <a:schemeClr val="bg1"/>
              </a:solidFill>
            </a:endParaRPr>
          </a:p>
          <a:p>
            <a:pPr algn="l"/>
            <a:r>
              <a:rPr lang="en-US" sz="1200" dirty="0">
                <a:solidFill>
                  <a:srgbClr val="0000CC"/>
                </a:solidFill>
                <a:hlinkClick r:id="rId3"/>
              </a:rPr>
              <a:t>http://aws.amazon.com/free/</a:t>
            </a:r>
            <a:endParaRPr lang="en-US" sz="1200" dirty="0">
              <a:solidFill>
                <a:srgbClr val="0000CC"/>
              </a:solidFill>
            </a:endParaRPr>
          </a:p>
          <a:p>
            <a:pPr algn="l"/>
            <a:r>
              <a:rPr lang="en-US" sz="1200" dirty="0">
                <a:solidFill>
                  <a:schemeClr val="bg1"/>
                </a:solidFill>
              </a:rPr>
              <a:t>To help new AWS customers get started in the Cloud, AWS </a:t>
            </a:r>
            <a:r>
              <a:rPr lang="en-US" sz="1200" dirty="0" smtClean="0">
                <a:solidFill>
                  <a:schemeClr val="bg1"/>
                </a:solidFill>
              </a:rPr>
              <a:t>offers a </a:t>
            </a:r>
            <a:r>
              <a:rPr lang="en-US" sz="1200" dirty="0">
                <a:solidFill>
                  <a:schemeClr val="bg1"/>
                </a:solidFill>
              </a:rPr>
              <a:t>free usage tier. The free tier can be used for anything you want to run in the Cloud: launch new applications, test existing applications in the Cloud, or simply gain hands-on experience with AWS</a:t>
            </a:r>
            <a:r>
              <a:rPr lang="en-US" sz="1200" dirty="0" smtClean="0">
                <a:solidFill>
                  <a:schemeClr val="bg1"/>
                </a:solidFill>
              </a:rPr>
              <a:t>. </a:t>
            </a:r>
            <a:endParaRPr lang="en-US" sz="1200" dirty="0">
              <a:solidFill>
                <a:schemeClr val="bg1"/>
              </a:solidFill>
            </a:endParaRPr>
          </a:p>
          <a:p>
            <a:pPr algn="l"/>
            <a:endParaRPr lang="en-US" sz="1200" dirty="0" smtClean="0">
              <a:solidFill>
                <a:schemeClr val="bg1"/>
              </a:solidFill>
            </a:endParaRPr>
          </a:p>
          <a:p>
            <a:pPr algn="l"/>
            <a:r>
              <a:rPr lang="en-US" sz="1200" dirty="0">
                <a:solidFill>
                  <a:schemeClr val="bg1"/>
                </a:solidFill>
                <a:hlinkClick r:id="rId4"/>
              </a:rPr>
              <a:t>http://aws.amazon.com/grants/</a:t>
            </a:r>
            <a:endParaRPr lang="en-US" sz="1200" dirty="0">
              <a:solidFill>
                <a:schemeClr val="bg1"/>
              </a:solidFill>
            </a:endParaRPr>
          </a:p>
          <a:p>
            <a:pPr algn="l"/>
            <a:r>
              <a:rPr lang="en-US" sz="1200" dirty="0">
                <a:solidFill>
                  <a:schemeClr val="bg1"/>
                </a:solidFill>
              </a:rPr>
              <a:t>With AWS in Education, educators, academic researchers, and students can apply to obtain free usage credits to tap into the on-demand infrastructure of the Amazon Web Services cloud to teach advanced courses, tackle research endeavors, and explore new projects – tasks that previously would have required expensive up-front and ongoing investments in infrastructure. </a:t>
            </a:r>
          </a:p>
          <a:p>
            <a:pPr algn="l"/>
            <a:endParaRPr lang="en-US" sz="1200" dirty="0" smtClean="0">
              <a:solidFill>
                <a:schemeClr val="bg1"/>
              </a:solidFill>
            </a:endParaRPr>
          </a:p>
          <a:p>
            <a:pPr algn="l"/>
            <a:r>
              <a:rPr lang="en-US" sz="1200" dirty="0">
                <a:solidFill>
                  <a:schemeClr val="bg1"/>
                </a:solidFill>
                <a:hlinkClick r:id="rId5"/>
              </a:rPr>
              <a:t>http://aws.amazon.com/activate</a:t>
            </a:r>
            <a:r>
              <a:rPr lang="en-US" sz="1200" dirty="0" smtClean="0">
                <a:solidFill>
                  <a:schemeClr val="bg1"/>
                </a:solidFill>
                <a:hlinkClick r:id="rId5"/>
              </a:rPr>
              <a:t>/</a:t>
            </a:r>
            <a:endParaRPr lang="en-US" sz="1200" dirty="0" smtClean="0">
              <a:solidFill>
                <a:schemeClr val="bg1"/>
              </a:solidFill>
            </a:endParaRPr>
          </a:p>
          <a:p>
            <a:pPr algn="l"/>
            <a:r>
              <a:rPr lang="en-US" sz="1200" dirty="0">
                <a:solidFill>
                  <a:schemeClr val="bg1"/>
                </a:solidFill>
              </a:rPr>
              <a:t>AWS Activate is a program designed to provide startups with the resources needed to get started on AWS </a:t>
            </a:r>
            <a:r>
              <a:rPr lang="en-US" sz="1200" dirty="0" smtClean="0">
                <a:solidFill>
                  <a:schemeClr val="bg1"/>
                </a:solidFill>
              </a:rPr>
              <a:t>with </a:t>
            </a:r>
            <a:r>
              <a:rPr lang="en-US" sz="1200" dirty="0">
                <a:solidFill>
                  <a:schemeClr val="bg1"/>
                </a:solidFill>
              </a:rPr>
              <a:t>low cost, easy to use infrastructure needed to scale and grow any size business. Some of the world’s hottest startups including Pinterest, Instagram, </a:t>
            </a:r>
            <a:r>
              <a:rPr lang="en-US" sz="1200" dirty="0" smtClean="0">
                <a:solidFill>
                  <a:schemeClr val="bg1"/>
                </a:solidFill>
              </a:rPr>
              <a:t>and Dropbox </a:t>
            </a:r>
            <a:r>
              <a:rPr lang="en-US" sz="1200" dirty="0">
                <a:solidFill>
                  <a:schemeClr val="bg1"/>
                </a:solidFill>
              </a:rPr>
              <a:t>have leveraged the power of AWS to easily get started and quickly scale. </a:t>
            </a:r>
          </a:p>
          <a:p>
            <a:pPr algn="l"/>
            <a:r>
              <a:rPr lang="en-US" sz="1200" dirty="0" smtClean="0">
                <a:solidFill>
                  <a:schemeClr val="bg1"/>
                </a:solidFill>
              </a:rPr>
              <a:t>Join </a:t>
            </a:r>
            <a:r>
              <a:rPr lang="en-US" sz="1200" dirty="0">
                <a:solidFill>
                  <a:schemeClr val="bg1"/>
                </a:solidFill>
              </a:rPr>
              <a:t>some of the fastest-growing startups in the world and build your business using AWS</a:t>
            </a:r>
            <a:r>
              <a:rPr lang="en-US" sz="1200" dirty="0" smtClean="0">
                <a:solidFill>
                  <a:schemeClr val="bg1"/>
                </a:solidFill>
              </a:rPr>
              <a:t>.</a:t>
            </a:r>
          </a:p>
          <a:p>
            <a:pPr algn="l"/>
            <a:endParaRPr lang="en-US" sz="1200" dirty="0" smtClean="0">
              <a:solidFill>
                <a:schemeClr val="bg1"/>
              </a:solidFill>
            </a:endParaRPr>
          </a:p>
          <a:p>
            <a:pPr algn="l"/>
            <a:endParaRPr lang="en-US" sz="1600" dirty="0" smtClean="0">
              <a:solidFill>
                <a:schemeClr val="bg1"/>
              </a:solidFill>
            </a:endParaRPr>
          </a:p>
          <a:p>
            <a:pPr algn="l"/>
            <a:endParaRPr lang="en-US" sz="1600" dirty="0" smtClean="0">
              <a:solidFill>
                <a:schemeClr val="bg1"/>
              </a:solidFill>
            </a:endParaRPr>
          </a:p>
          <a:p>
            <a:pPr algn="l"/>
            <a:endParaRPr lang="en-US" sz="1600" dirty="0">
              <a:solidFill>
                <a:schemeClr val="bg1"/>
              </a:solidFill>
            </a:endParaRPr>
          </a:p>
        </p:txBody>
      </p:sp>
    </p:spTree>
    <p:extLst>
      <p:ext uri="{BB962C8B-B14F-4D97-AF65-F5344CB8AC3E}">
        <p14:creationId xmlns:p14="http://schemas.microsoft.com/office/powerpoint/2010/main" val="36429938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9" y="666750"/>
            <a:ext cx="8205304" cy="3553926"/>
          </a:xfrm>
        </p:spPr>
        <p:txBody>
          <a:bodyPr anchor="ctr">
            <a:normAutofit/>
          </a:bodyPr>
          <a:lstStyle/>
          <a:p>
            <a:pPr marL="0" indent="0" algn="ctr">
              <a:buNone/>
            </a:pPr>
            <a:r>
              <a:rPr lang="en-US" sz="4800" dirty="0" smtClean="0"/>
              <a:t>Questions?</a:t>
            </a:r>
            <a:endParaRPr lang="en-US" sz="4800" dirty="0"/>
          </a:p>
        </p:txBody>
      </p:sp>
    </p:spTree>
    <p:extLst>
      <p:ext uri="{BB962C8B-B14F-4D97-AF65-F5344CB8AC3E}">
        <p14:creationId xmlns:p14="http://schemas.microsoft.com/office/powerpoint/2010/main" val="39739491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9" y="666750"/>
            <a:ext cx="8205304" cy="3553926"/>
          </a:xfrm>
        </p:spPr>
        <p:txBody>
          <a:bodyPr anchor="ctr">
            <a:normAutofit/>
          </a:bodyPr>
          <a:lstStyle/>
          <a:p>
            <a:pPr marL="0" indent="0" algn="ctr">
              <a:buNone/>
            </a:pPr>
            <a:r>
              <a:rPr lang="en-US" sz="4800" dirty="0" smtClean="0"/>
              <a:t>Questions?</a:t>
            </a:r>
            <a:endParaRPr lang="en-US" sz="4800" dirty="0"/>
          </a:p>
        </p:txBody>
      </p:sp>
    </p:spTree>
    <p:extLst>
      <p:ext uri="{BB962C8B-B14F-4D97-AF65-F5344CB8AC3E}">
        <p14:creationId xmlns:p14="http://schemas.microsoft.com/office/powerpoint/2010/main" val="4028155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9" y="666750"/>
            <a:ext cx="8205304" cy="3553926"/>
          </a:xfrm>
        </p:spPr>
        <p:txBody>
          <a:bodyPr anchor="ctr">
            <a:normAutofit/>
          </a:bodyPr>
          <a:lstStyle/>
          <a:p>
            <a:pPr marL="0" indent="0" algn="ctr">
              <a:buNone/>
            </a:pPr>
            <a:r>
              <a:rPr lang="en-US" sz="3600" dirty="0" smtClean="0"/>
              <a:t>Creating an AWS free tier account with CloudWatch</a:t>
            </a:r>
            <a:r>
              <a:rPr lang="en-US" sz="3600" dirty="0"/>
              <a:t> </a:t>
            </a:r>
            <a:r>
              <a:rPr lang="en-US" sz="3600" dirty="0" smtClean="0"/>
              <a:t>billing alerts</a:t>
            </a:r>
          </a:p>
          <a:p>
            <a:pPr marL="0" indent="0" algn="ctr">
              <a:buNone/>
            </a:pPr>
            <a:endParaRPr lang="en-US" sz="3600" dirty="0"/>
          </a:p>
          <a:p>
            <a:pPr marL="0" indent="0" algn="ctr">
              <a:buNone/>
            </a:pPr>
            <a:r>
              <a:rPr lang="en-US" sz="3600" dirty="0" smtClean="0"/>
              <a:t>Greg</a:t>
            </a:r>
            <a:endParaRPr lang="en-US" sz="3600" dirty="0"/>
          </a:p>
        </p:txBody>
      </p:sp>
    </p:spTree>
    <p:extLst>
      <p:ext uri="{BB962C8B-B14F-4D97-AF65-F5344CB8AC3E}">
        <p14:creationId xmlns:p14="http://schemas.microsoft.com/office/powerpoint/2010/main" val="14737758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Visit </a:t>
            </a:r>
            <a:r>
              <a:rPr lang="en-US" dirty="0" err="1" smtClean="0"/>
              <a:t>aws.amazon.com</a:t>
            </a:r>
            <a:endParaRPr lang="en-US" dirty="0"/>
          </a:p>
        </p:txBody>
      </p:sp>
      <p:pic>
        <p:nvPicPr>
          <p:cNvPr id="4" name="Content Placeholder 3" descr="00-create-free-tier.jpg"/>
          <p:cNvPicPr>
            <a:picLocks noGrp="1" noChangeAspect="1"/>
          </p:cNvPicPr>
          <p:nvPr>
            <p:ph idx="1"/>
          </p:nvPr>
        </p:nvPicPr>
        <p:blipFill>
          <a:blip r:embed="rId2">
            <a:extLst>
              <a:ext uri="{28A0092B-C50C-407E-A947-70E740481C1C}">
                <a14:useLocalDpi xmlns:a14="http://schemas.microsoft.com/office/drawing/2010/main" val="0"/>
              </a:ext>
            </a:extLst>
          </a:blip>
          <a:srcRect t="16537" b="16537"/>
          <a:stretch>
            <a:fillRect/>
          </a:stretch>
        </p:blipFill>
        <p:spPr>
          <a:xfrm>
            <a:off x="389335" y="1137047"/>
            <a:ext cx="8370332" cy="3568303"/>
          </a:xfrm>
        </p:spPr>
      </p:pic>
    </p:spTree>
    <p:extLst>
      <p:ext uri="{BB962C8B-B14F-4D97-AF65-F5344CB8AC3E}">
        <p14:creationId xmlns:p14="http://schemas.microsoft.com/office/powerpoint/2010/main" val="1654332599"/>
      </p:ext>
    </p:extLst>
  </p:cSld>
  <p:clrMapOvr>
    <a:masterClrMapping/>
  </p:clrMapOvr>
  <p:transition xmlns:p14="http://schemas.microsoft.com/office/powerpoint/2010/mai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an AWS Account</a:t>
            </a:r>
            <a:endParaRPr lang="en-US" dirty="0"/>
          </a:p>
        </p:txBody>
      </p:sp>
      <p:pic>
        <p:nvPicPr>
          <p:cNvPr id="4" name="Content Placeholder 3" descr="01-create-free-tier.jpg"/>
          <p:cNvPicPr>
            <a:picLocks noGrp="1" noChangeAspect="1"/>
          </p:cNvPicPr>
          <p:nvPr>
            <p:ph idx="1"/>
          </p:nvPr>
        </p:nvPicPr>
        <p:blipFill>
          <a:blip r:embed="rId2">
            <a:extLst>
              <a:ext uri="{28A0092B-C50C-407E-A947-70E740481C1C}">
                <a14:useLocalDpi xmlns:a14="http://schemas.microsoft.com/office/drawing/2010/main" val="0"/>
              </a:ext>
            </a:extLst>
          </a:blip>
          <a:srcRect t="16537" b="16537"/>
          <a:stretch>
            <a:fillRect/>
          </a:stretch>
        </p:blipFill>
        <p:spPr/>
      </p:pic>
    </p:spTree>
    <p:extLst>
      <p:ext uri="{BB962C8B-B14F-4D97-AF65-F5344CB8AC3E}">
        <p14:creationId xmlns:p14="http://schemas.microsoft.com/office/powerpoint/2010/main" val="374155588"/>
      </p:ext>
    </p:extLst>
  </p:cSld>
  <p:clrMapOvr>
    <a:masterClrMapping/>
  </p:clrMapOvr>
  <p:transition xmlns:p14="http://schemas.microsoft.com/office/powerpoint/2010/mai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Up Your Login Credentials</a:t>
            </a:r>
            <a:endParaRPr lang="en-US" dirty="0"/>
          </a:p>
        </p:txBody>
      </p:sp>
      <p:pic>
        <p:nvPicPr>
          <p:cNvPr id="4" name="Content Placeholder 3" descr="02-create-free-tier.jpg"/>
          <p:cNvPicPr>
            <a:picLocks noGrp="1" noChangeAspect="1"/>
          </p:cNvPicPr>
          <p:nvPr>
            <p:ph idx="1"/>
          </p:nvPr>
        </p:nvPicPr>
        <p:blipFill>
          <a:blip r:embed="rId2">
            <a:extLst>
              <a:ext uri="{28A0092B-C50C-407E-A947-70E740481C1C}">
                <a14:useLocalDpi xmlns:a14="http://schemas.microsoft.com/office/drawing/2010/main" val="0"/>
              </a:ext>
            </a:extLst>
          </a:blip>
          <a:srcRect t="16537" b="16537"/>
          <a:stretch>
            <a:fillRect/>
          </a:stretch>
        </p:blipFill>
        <p:spPr/>
      </p:pic>
    </p:spTree>
    <p:extLst>
      <p:ext uri="{BB962C8B-B14F-4D97-AF65-F5344CB8AC3E}">
        <p14:creationId xmlns:p14="http://schemas.microsoft.com/office/powerpoint/2010/main" val="1089244986"/>
      </p:ext>
    </p:extLst>
  </p:cSld>
  <p:clrMapOvr>
    <a:masterClrMapping/>
  </p:clrMapOvr>
  <p:transition xmlns:p14="http://schemas.microsoft.com/office/powerpoint/2010/mai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Your Contact Information</a:t>
            </a:r>
            <a:endParaRPr lang="en-US" dirty="0"/>
          </a:p>
        </p:txBody>
      </p:sp>
      <p:pic>
        <p:nvPicPr>
          <p:cNvPr id="4" name="Content Placeholder 3" descr="03-create-free-tier.jpg"/>
          <p:cNvPicPr>
            <a:picLocks noGrp="1" noChangeAspect="1"/>
          </p:cNvPicPr>
          <p:nvPr>
            <p:ph idx="1"/>
          </p:nvPr>
        </p:nvPicPr>
        <p:blipFill>
          <a:blip r:embed="rId2">
            <a:extLst>
              <a:ext uri="{28A0092B-C50C-407E-A947-70E740481C1C}">
                <a14:useLocalDpi xmlns:a14="http://schemas.microsoft.com/office/drawing/2010/main" val="0"/>
              </a:ext>
            </a:extLst>
          </a:blip>
          <a:srcRect t="16537" b="16537"/>
          <a:stretch>
            <a:fillRect/>
          </a:stretch>
        </p:blipFill>
        <p:spPr/>
      </p:pic>
    </p:spTree>
    <p:extLst>
      <p:ext uri="{BB962C8B-B14F-4D97-AF65-F5344CB8AC3E}">
        <p14:creationId xmlns:p14="http://schemas.microsoft.com/office/powerpoint/2010/main" val="1448433473"/>
      </p:ext>
    </p:extLst>
  </p:cSld>
  <p:clrMapOvr>
    <a:masterClrMapping/>
  </p:clrMapOvr>
  <p:transition xmlns:p14="http://schemas.microsoft.com/office/powerpoint/2010/main"/>
</p:sld>
</file>

<file path=ppt/theme/theme1.xml><?xml version="1.0" encoding="utf-8"?>
<a:theme xmlns:a="http://schemas.openxmlformats.org/drawingml/2006/main" name="Title and Bullets">
  <a:themeElements>
    <a:clrScheme name="">
      <a:dk1>
        <a:srgbClr val="000000"/>
      </a:dk1>
      <a:lt1>
        <a:srgbClr val="FFFFFF"/>
      </a:lt1>
      <a:dk2>
        <a:srgbClr val="000000"/>
      </a:dk2>
      <a:lt2>
        <a:srgbClr val="808080"/>
      </a:lt2>
      <a:accent1>
        <a:srgbClr val="676767"/>
      </a:accent1>
      <a:accent2>
        <a:srgbClr val="333399"/>
      </a:accent2>
      <a:accent3>
        <a:srgbClr val="FFFFFF"/>
      </a:accent3>
      <a:accent4>
        <a:srgbClr val="000000"/>
      </a:accent4>
      <a:accent5>
        <a:srgbClr val="B8B8B8"/>
      </a:accent5>
      <a:accent6>
        <a:srgbClr val="2D2D8A"/>
      </a:accent6>
      <a:hlink>
        <a:srgbClr val="009999"/>
      </a:hlink>
      <a:folHlink>
        <a:srgbClr val="99CC00"/>
      </a:folHlink>
    </a:clrScheme>
    <a:fontScheme name="Title and Bullets">
      <a:majorFont>
        <a:latin typeface="Sketch Gothic Bold"/>
        <a:ea typeface="ヒラギノ角ゴ ProN W6"/>
        <a:cs typeface="ヒラギノ角ゴ ProN W6"/>
      </a:majorFont>
      <a:minorFont>
        <a:latin typeface="Sketch Gothic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nd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Default - Panel">
  <a:themeElements>
    <a:clrScheme name="Default - Pan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Panel">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Pan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Default - Blank ReInvent">
  <a:themeElements>
    <a:clrScheme name="Default - Blank ReInv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Blank ReInvent">
      <a:majorFont>
        <a:latin typeface="Sketch Gothic Light"/>
        <a:ea typeface="ヒラギノ角ゴ ProN W3"/>
        <a:cs typeface="ヒラギノ角ゴ ProN W3"/>
      </a:majorFont>
      <a:minorFont>
        <a:latin typeface="Sketch Gothic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Blank ReInv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Default - Opening 1">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Default - Opening 1">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Opening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efault - Amazon Speaker">
  <a:themeElements>
    <a:clrScheme name="Default - Amazon Speak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Amazon Speaker">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Amazon Speak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and Content copy 1">
  <a:themeElements>
    <a:clrScheme name="Default - 1_Title and Content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copy 1">
      <a:majorFont>
        <a:latin typeface="Sketch Gothic Bold"/>
        <a:ea typeface="ヒラギノ角ゴ ProN W6"/>
        <a:cs typeface="ヒラギノ角ゴ ProN W6"/>
      </a:majorFont>
      <a:minorFont>
        <a:latin typeface="Sketch Gothic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Opening 1">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Default - Opening 1">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Opening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Default - 1_Title and Content copy 3">
  <a:themeElements>
    <a:clrScheme name="Default - 1_Title and Content copy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copy 3">
      <a:majorFont>
        <a:latin typeface="Sketch Gothic Bold"/>
        <a:ea typeface="ヒラギノ角ゴ ProN W6"/>
        <a:cs typeface="ヒラギノ角ゴ ProN W6"/>
      </a:majorFont>
      <a:minorFont>
        <a:latin typeface="Sketch Gothic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copy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Default - Guest Speaker">
  <a:themeElements>
    <a:clrScheme name="Default - Guest Speak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Guest Speaker">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Guest Speak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Default - Thank You">
  <a:themeElements>
    <a:clrScheme name="Default - Thank You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hank You">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hank You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Default - 1_Title and Content copy 1">
  <a:themeElements>
    <a:clrScheme name="Default - 1_Title and Content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copy 1">
      <a:majorFont>
        <a:latin typeface="Sketch Gothic Bold"/>
        <a:ea typeface="ヒラギノ角ゴ ProN W6"/>
        <a:cs typeface="ヒラギノ角ゴ ProN W6"/>
      </a:majorFont>
      <a:minorFont>
        <a:latin typeface="Sketch Gothic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Default - BREAK">
  <a:themeElements>
    <a:clrScheme name="Default - BREA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BREAK">
      <a:majorFont>
        <a:latin typeface="Sketch Gothic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BREA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21080</TotalTime>
  <Pages>0</Pages>
  <Words>2043</Words>
  <Characters>0</Characters>
  <Application>Microsoft Macintosh PowerPoint</Application>
  <PresentationFormat>On-screen Show (16:9)</PresentationFormat>
  <Lines>0</Lines>
  <Paragraphs>153</Paragraphs>
  <Slides>30</Slides>
  <Notes>17</Notes>
  <HiddenSlides>0</HiddenSlides>
  <MMClips>0</MMClips>
  <ScaleCrop>false</ScaleCrop>
  <HeadingPairs>
    <vt:vector size="4" baseType="variant">
      <vt:variant>
        <vt:lpstr>Theme</vt:lpstr>
      </vt:variant>
      <vt:variant>
        <vt:i4>12</vt:i4>
      </vt:variant>
      <vt:variant>
        <vt:lpstr>Slide Titles</vt:lpstr>
      </vt:variant>
      <vt:variant>
        <vt:i4>30</vt:i4>
      </vt:variant>
    </vt:vector>
  </HeadingPairs>
  <TitlesOfParts>
    <vt:vector size="42" baseType="lpstr">
      <vt:lpstr>Title and Bullets</vt:lpstr>
      <vt:lpstr>Default - Amazon Speaker</vt:lpstr>
      <vt:lpstr>Default - 1_Title and Content copy 1</vt:lpstr>
      <vt:lpstr>Default - Opening 1</vt:lpstr>
      <vt:lpstr>Default - 1_Title and Content copy 3</vt:lpstr>
      <vt:lpstr>Default - Guest Speaker</vt:lpstr>
      <vt:lpstr>Default - Thank You</vt:lpstr>
      <vt:lpstr>Default - 1_Title and Content copy 1</vt:lpstr>
      <vt:lpstr>Default - BREAK</vt:lpstr>
      <vt:lpstr>Default - Panel</vt:lpstr>
      <vt:lpstr>Default - Blank ReInvent</vt:lpstr>
      <vt:lpstr>Default - Opening 1</vt:lpstr>
      <vt:lpstr>PowerPoint Presentation</vt:lpstr>
      <vt:lpstr> How to apply  </vt:lpstr>
      <vt:lpstr>Use AWS…</vt:lpstr>
      <vt:lpstr>PowerPoint Presentation</vt:lpstr>
      <vt:lpstr>PowerPoint Presentation</vt:lpstr>
      <vt:lpstr>Visit aws.amazon.com</vt:lpstr>
      <vt:lpstr>Create an AWS Account</vt:lpstr>
      <vt:lpstr>Set Up Your Login Credentials</vt:lpstr>
      <vt:lpstr>Enter Your Contact Information</vt:lpstr>
      <vt:lpstr>Open the AWS Console</vt:lpstr>
      <vt:lpstr>Click Create Alarm</vt:lpstr>
      <vt:lpstr>Select The EstimatedCharges Metric</vt:lpstr>
      <vt:lpstr>Create the Alarm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Their Problem</vt:lpstr>
      <vt:lpstr>Their Solution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AWS</dc:creator>
  <dc:description>Template Designer: peteh@amazon.com
Event Date: November 27, 28, 29, 2012
Event Location: The Venitian - Las Vegas, NV</dc:description>
  <cp:lastModifiedBy>Berger, James</cp:lastModifiedBy>
  <cp:revision>149</cp:revision>
  <dcterms:modified xsi:type="dcterms:W3CDTF">2014-04-01T12:25:45Z</dcterms:modified>
</cp:coreProperties>
</file>